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webextensions/taskpanes.xml" ContentType="application/vnd.ms-office.webextensiontaskpanes+xml"/>
  <Override PartName="/ppt/webextensions/webextension1.xml" ContentType="application/vnd.ms-office.webextension+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686" r:id="rId2"/>
    <p:sldId id="688" r:id="rId3"/>
    <p:sldId id="655" r:id="rId4"/>
    <p:sldId id="707" r:id="rId5"/>
    <p:sldId id="708" r:id="rId6"/>
    <p:sldId id="718" r:id="rId7"/>
    <p:sldId id="719" r:id="rId8"/>
    <p:sldId id="723" r:id="rId9"/>
    <p:sldId id="711" r:id="rId10"/>
    <p:sldId id="720" r:id="rId11"/>
    <p:sldId id="717" r:id="rId12"/>
    <p:sldId id="721" r:id="rId13"/>
    <p:sldId id="727" r:id="rId14"/>
    <p:sldId id="709" r:id="rId15"/>
    <p:sldId id="724" r:id="rId16"/>
    <p:sldId id="702" r:id="rId17"/>
    <p:sldId id="725" r:id="rId18"/>
    <p:sldId id="703" r:id="rId19"/>
    <p:sldId id="726" r:id="rId20"/>
    <p:sldId id="705" r:id="rId21"/>
    <p:sldId id="728" r:id="rId22"/>
    <p:sldId id="729" r:id="rId23"/>
    <p:sldId id="6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C81C88-0006-4547-AFBB-1B3ED101AF77}">
          <p14:sldIdLst>
            <p14:sldId id="686"/>
            <p14:sldId id="688"/>
            <p14:sldId id="655"/>
            <p14:sldId id="707"/>
            <p14:sldId id="708"/>
            <p14:sldId id="718"/>
            <p14:sldId id="719"/>
            <p14:sldId id="723"/>
            <p14:sldId id="711"/>
            <p14:sldId id="720"/>
            <p14:sldId id="717"/>
            <p14:sldId id="721"/>
            <p14:sldId id="727"/>
            <p14:sldId id="709"/>
            <p14:sldId id="724"/>
            <p14:sldId id="702"/>
            <p14:sldId id="725"/>
            <p14:sldId id="703"/>
            <p14:sldId id="726"/>
            <p14:sldId id="705"/>
            <p14:sldId id="728"/>
            <p14:sldId id="729"/>
            <p14:sldId id="672"/>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ad Shaikh" initials="SS" lastIdx="6" clrIdx="0">
    <p:extLst>
      <p:ext uri="{19B8F6BF-5375-455C-9EA6-DF929625EA0E}">
        <p15:presenceInfo xmlns:p15="http://schemas.microsoft.com/office/powerpoint/2012/main" xmlns="" userId="e0705a2088e82e46" providerId="Windows Live"/>
      </p:ext>
    </p:extLst>
  </p:cmAuthor>
  <p:cmAuthor id="2" name="IDT03" initials="I" lastIdx="1" clrIdx="1">
    <p:extLst>
      <p:ext uri="{19B8F6BF-5375-455C-9EA6-DF929625EA0E}">
        <p15:presenceInfo xmlns:p15="http://schemas.microsoft.com/office/powerpoint/2012/main" xmlns="" userId="IDT0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EA2"/>
    <a:srgbClr val="E1E5DC"/>
    <a:srgbClr val="FFFFFF"/>
    <a:srgbClr val="072147"/>
    <a:srgbClr val="562806"/>
    <a:srgbClr val="813C09"/>
    <a:srgbClr val="F5A873"/>
    <a:srgbClr val="12254A"/>
    <a:srgbClr val="1F2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59" autoAdjust="0"/>
    <p:restoredTop sz="94660"/>
  </p:normalViewPr>
  <p:slideViewPr>
    <p:cSldViewPr snapToGrid="0">
      <p:cViewPr>
        <p:scale>
          <a:sx n="81" d="100"/>
          <a:sy n="81" d="100"/>
        </p:scale>
        <p:origin x="-636" y="12"/>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20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06B21D-1D22-479D-BFD0-8C5E527C8D98}" type="doc">
      <dgm:prSet loTypeId="urn:microsoft.com/office/officeart/2005/8/layout/radial6" loCatId="relationship" qsTypeId="urn:microsoft.com/office/officeart/2005/8/quickstyle/3d2" qsCatId="3D" csTypeId="urn:microsoft.com/office/officeart/2005/8/colors/accent0_3" csCatId="mainScheme" phldr="1"/>
      <dgm:spPr/>
      <dgm:t>
        <a:bodyPr/>
        <a:lstStyle/>
        <a:p>
          <a:endParaRPr lang="en-US"/>
        </a:p>
      </dgm:t>
    </dgm:pt>
    <dgm:pt modelId="{CC7922D7-2BB4-4A94-87E8-32A77FF544E2}">
      <dgm:prSet phldrT="[Text]" custT="1"/>
      <dgm:spPr>
        <a:solidFill>
          <a:schemeClr val="bg1">
            <a:lumMod val="50000"/>
          </a:schemeClr>
        </a:solidFill>
      </dgm:spPr>
      <dgm:t>
        <a:bodyPr/>
        <a:lstStyle/>
        <a:p>
          <a:r>
            <a:rPr lang="en-US" sz="2100" b="1" dirty="0">
              <a:latin typeface="Garamond" panose="02020404030301010803" pitchFamily="18" charset="0"/>
            </a:rPr>
            <a:t>RCM T</a:t>
          </a:r>
          <a:r>
            <a:rPr lang="en-US" sz="2100" b="1" dirty="0">
              <a:latin typeface="Aptos" panose="020B0004020202020204" pitchFamily="34" charset="0"/>
            </a:rPr>
            <a:t>ransaction</a:t>
          </a:r>
        </a:p>
      </dgm:t>
    </dgm:pt>
    <dgm:pt modelId="{38CE9643-4BB5-4D78-AAE4-608BCC5FC83A}" type="parTrans" cxnId="{21A1220A-D410-4097-A732-E6E5F524C5E1}">
      <dgm:prSet/>
      <dgm:spPr/>
      <dgm:t>
        <a:bodyPr/>
        <a:lstStyle/>
        <a:p>
          <a:endParaRPr lang="en-US" sz="3200"/>
        </a:p>
      </dgm:t>
    </dgm:pt>
    <dgm:pt modelId="{AAE8D63C-FB81-4848-926A-B1412FF24A4B}" type="sibTrans" cxnId="{21A1220A-D410-4097-A732-E6E5F524C5E1}">
      <dgm:prSet/>
      <dgm:spPr/>
      <dgm:t>
        <a:bodyPr/>
        <a:lstStyle/>
        <a:p>
          <a:endParaRPr lang="en-US" sz="3200"/>
        </a:p>
      </dgm:t>
    </dgm:pt>
    <dgm:pt modelId="{BC1B3C54-F1AD-4F28-A5E7-7F970FC56D3E}">
      <dgm:prSet phldrT="[Text]" custT="1"/>
      <dgm:spPr>
        <a:solidFill>
          <a:schemeClr val="bg1">
            <a:lumMod val="50000"/>
          </a:schemeClr>
        </a:solidFill>
        <a:ln>
          <a:solidFill>
            <a:srgbClr val="09536D"/>
          </a:solidFill>
        </a:ln>
      </dgm:spPr>
      <dgm:t>
        <a:bodyPr/>
        <a:lstStyle/>
        <a:p>
          <a:r>
            <a:rPr lang="en-US" sz="2100" b="1" dirty="0">
              <a:latin typeface="Aptos" panose="020B0004020202020204" pitchFamily="34" charset="0"/>
            </a:rPr>
            <a:t>Not an Inward Supply</a:t>
          </a:r>
        </a:p>
      </dgm:t>
    </dgm:pt>
    <dgm:pt modelId="{96FDE698-449D-4F87-B6FB-64BE4FB00989}" type="parTrans" cxnId="{37D59537-666B-4899-9D14-71088ADE999A}">
      <dgm:prSet/>
      <dgm:spPr/>
      <dgm:t>
        <a:bodyPr/>
        <a:lstStyle/>
        <a:p>
          <a:endParaRPr lang="en-US" sz="3200"/>
        </a:p>
      </dgm:t>
    </dgm:pt>
    <dgm:pt modelId="{F6DD524F-5117-4B8C-9D7E-8C819E50E4D0}" type="sibTrans" cxnId="{37D59537-666B-4899-9D14-71088ADE999A}">
      <dgm:prSet/>
      <dgm:spPr/>
      <dgm:t>
        <a:bodyPr/>
        <a:lstStyle/>
        <a:p>
          <a:endParaRPr lang="en-US" sz="2100">
            <a:latin typeface="Garamond" panose="02020404030301010803" pitchFamily="18" charset="0"/>
          </a:endParaRPr>
        </a:p>
      </dgm:t>
    </dgm:pt>
    <dgm:pt modelId="{78FC0278-B631-46AD-BCBB-B1009AB395A4}">
      <dgm:prSet phldrT="[Text]" custT="1"/>
      <dgm:spPr>
        <a:solidFill>
          <a:schemeClr val="bg1">
            <a:lumMod val="50000"/>
          </a:schemeClr>
        </a:solidFill>
        <a:ln>
          <a:solidFill>
            <a:srgbClr val="09536D"/>
          </a:solidFill>
        </a:ln>
      </dgm:spPr>
      <dgm:t>
        <a:bodyPr/>
        <a:lstStyle/>
        <a:p>
          <a:r>
            <a:rPr lang="en-US" sz="2100" b="1" dirty="0">
              <a:latin typeface="Garamond" panose="02020404030301010803" pitchFamily="18" charset="0"/>
            </a:rPr>
            <a:t>Wrongly Marked as RCM</a:t>
          </a:r>
        </a:p>
      </dgm:t>
    </dgm:pt>
    <dgm:pt modelId="{89CB9C44-98DE-498B-A485-CD802C69778B}" type="parTrans" cxnId="{8E77EF83-BC33-4E66-91B2-B5001BA0AC99}">
      <dgm:prSet/>
      <dgm:spPr/>
      <dgm:t>
        <a:bodyPr/>
        <a:lstStyle/>
        <a:p>
          <a:endParaRPr lang="en-US" sz="3200"/>
        </a:p>
      </dgm:t>
    </dgm:pt>
    <dgm:pt modelId="{8EB6B3B6-12AD-4762-8922-58AFF6C652C6}" type="sibTrans" cxnId="{8E77EF83-BC33-4E66-91B2-B5001BA0AC99}">
      <dgm:prSet/>
      <dgm:spPr/>
      <dgm:t>
        <a:bodyPr/>
        <a:lstStyle/>
        <a:p>
          <a:endParaRPr lang="en-US" sz="2100">
            <a:latin typeface="Garamond" panose="02020404030301010803" pitchFamily="18" charset="0"/>
          </a:endParaRPr>
        </a:p>
      </dgm:t>
    </dgm:pt>
    <dgm:pt modelId="{9CEA0628-402D-46B3-8242-FCCC879A6E75}">
      <dgm:prSet phldrT="[Text]" custT="1"/>
      <dgm:spPr>
        <a:solidFill>
          <a:schemeClr val="bg1">
            <a:lumMod val="50000"/>
          </a:schemeClr>
        </a:solidFill>
        <a:ln>
          <a:solidFill>
            <a:srgbClr val="09536D"/>
          </a:solidFill>
        </a:ln>
      </dgm:spPr>
      <dgm:t>
        <a:bodyPr/>
        <a:lstStyle/>
        <a:p>
          <a:r>
            <a:rPr lang="en-IN" sz="2100" b="1" kern="1200" dirty="0">
              <a:solidFill>
                <a:prstClr val="white"/>
              </a:solidFill>
              <a:latin typeface="Aptos" panose="020B0004020202020204" pitchFamily="34" charset="0"/>
              <a:ea typeface="+mn-ea"/>
              <a:cs typeface="+mn-cs"/>
            </a:rPr>
            <a:t>Time of Supply</a:t>
          </a:r>
        </a:p>
      </dgm:t>
    </dgm:pt>
    <dgm:pt modelId="{E800349A-D03F-4B5A-9850-5B0F1AF324FF}" type="parTrans" cxnId="{E47C34BA-476C-4A0B-A47C-219515F5756D}">
      <dgm:prSet/>
      <dgm:spPr/>
      <dgm:t>
        <a:bodyPr/>
        <a:lstStyle/>
        <a:p>
          <a:endParaRPr lang="en-US" sz="3200"/>
        </a:p>
      </dgm:t>
    </dgm:pt>
    <dgm:pt modelId="{8615D149-2C03-4664-8E1D-7FE9EC5F92A3}" type="sibTrans" cxnId="{E47C34BA-476C-4A0B-A47C-219515F5756D}">
      <dgm:prSet/>
      <dgm:spPr/>
      <dgm:t>
        <a:bodyPr/>
        <a:lstStyle/>
        <a:p>
          <a:endParaRPr lang="en-US" sz="2100">
            <a:latin typeface="Garamond" panose="02020404030301010803" pitchFamily="18" charset="0"/>
          </a:endParaRPr>
        </a:p>
      </dgm:t>
    </dgm:pt>
    <dgm:pt modelId="{EDB44C64-40C0-4ADC-B3F6-C64E163E74EB}" type="pres">
      <dgm:prSet presAssocID="{6806B21D-1D22-479D-BFD0-8C5E527C8D98}" presName="Name0" presStyleCnt="0">
        <dgm:presLayoutVars>
          <dgm:chMax val="1"/>
          <dgm:dir/>
          <dgm:animLvl val="ctr"/>
          <dgm:resizeHandles val="exact"/>
        </dgm:presLayoutVars>
      </dgm:prSet>
      <dgm:spPr/>
      <dgm:t>
        <a:bodyPr/>
        <a:lstStyle/>
        <a:p>
          <a:endParaRPr lang="en-US"/>
        </a:p>
      </dgm:t>
    </dgm:pt>
    <dgm:pt modelId="{A13F34DB-F063-44B8-A157-11449F2BCA36}" type="pres">
      <dgm:prSet presAssocID="{CC7922D7-2BB4-4A94-87E8-32A77FF544E2}" presName="centerShape" presStyleLbl="node0" presStyleIdx="0" presStyleCnt="1" custScaleX="111002" custLinFactNeighborX="206" custLinFactNeighborY="-1208"/>
      <dgm:spPr/>
      <dgm:t>
        <a:bodyPr/>
        <a:lstStyle/>
        <a:p>
          <a:endParaRPr lang="en-US"/>
        </a:p>
      </dgm:t>
    </dgm:pt>
    <dgm:pt modelId="{AA67A208-EEF2-4218-9B18-4911E03FB3B5}" type="pres">
      <dgm:prSet presAssocID="{BC1B3C54-F1AD-4F28-A5E7-7F970FC56D3E}" presName="node" presStyleLbl="node1" presStyleIdx="0" presStyleCnt="3" custScaleX="124083" custScaleY="118159">
        <dgm:presLayoutVars>
          <dgm:bulletEnabled val="1"/>
        </dgm:presLayoutVars>
      </dgm:prSet>
      <dgm:spPr/>
      <dgm:t>
        <a:bodyPr/>
        <a:lstStyle/>
        <a:p>
          <a:endParaRPr lang="en-US"/>
        </a:p>
      </dgm:t>
    </dgm:pt>
    <dgm:pt modelId="{32E8F0A9-6797-446A-AB2B-94AAC87275E4}" type="pres">
      <dgm:prSet presAssocID="{BC1B3C54-F1AD-4F28-A5E7-7F970FC56D3E}" presName="dummy" presStyleCnt="0"/>
      <dgm:spPr/>
    </dgm:pt>
    <dgm:pt modelId="{18ADA133-52B3-4C98-A15C-833038B40411}" type="pres">
      <dgm:prSet presAssocID="{F6DD524F-5117-4B8C-9D7E-8C819E50E4D0}" presName="sibTrans" presStyleLbl="sibTrans2D1" presStyleIdx="0" presStyleCnt="3"/>
      <dgm:spPr/>
      <dgm:t>
        <a:bodyPr/>
        <a:lstStyle/>
        <a:p>
          <a:endParaRPr lang="en-US"/>
        </a:p>
      </dgm:t>
    </dgm:pt>
    <dgm:pt modelId="{7C15CD83-510B-48E8-BC08-D6D199ABBBC2}" type="pres">
      <dgm:prSet presAssocID="{78FC0278-B631-46AD-BCBB-B1009AB395A4}" presName="node" presStyleLbl="node1" presStyleIdx="1" presStyleCnt="3" custScaleX="124083" custScaleY="118159">
        <dgm:presLayoutVars>
          <dgm:bulletEnabled val="1"/>
        </dgm:presLayoutVars>
      </dgm:prSet>
      <dgm:spPr/>
      <dgm:t>
        <a:bodyPr/>
        <a:lstStyle/>
        <a:p>
          <a:endParaRPr lang="en-US"/>
        </a:p>
      </dgm:t>
    </dgm:pt>
    <dgm:pt modelId="{F6EF2C81-1DD7-46C2-9DBB-12CD2B135188}" type="pres">
      <dgm:prSet presAssocID="{78FC0278-B631-46AD-BCBB-B1009AB395A4}" presName="dummy" presStyleCnt="0"/>
      <dgm:spPr/>
    </dgm:pt>
    <dgm:pt modelId="{B9C9BD0E-28AC-4370-8980-07365E589173}" type="pres">
      <dgm:prSet presAssocID="{8EB6B3B6-12AD-4762-8922-58AFF6C652C6}" presName="sibTrans" presStyleLbl="sibTrans2D1" presStyleIdx="1" presStyleCnt="3"/>
      <dgm:spPr/>
      <dgm:t>
        <a:bodyPr/>
        <a:lstStyle/>
        <a:p>
          <a:endParaRPr lang="en-US"/>
        </a:p>
      </dgm:t>
    </dgm:pt>
    <dgm:pt modelId="{6BBF0348-E19E-498E-A55F-7E5370EF8464}" type="pres">
      <dgm:prSet presAssocID="{9CEA0628-402D-46B3-8242-FCCC879A6E75}" presName="node" presStyleLbl="node1" presStyleIdx="2" presStyleCnt="3" custScaleX="124083" custScaleY="118159">
        <dgm:presLayoutVars>
          <dgm:bulletEnabled val="1"/>
        </dgm:presLayoutVars>
      </dgm:prSet>
      <dgm:spPr/>
      <dgm:t>
        <a:bodyPr/>
        <a:lstStyle/>
        <a:p>
          <a:endParaRPr lang="en-US"/>
        </a:p>
      </dgm:t>
    </dgm:pt>
    <dgm:pt modelId="{CCDBCA71-A71F-4675-A4B5-BE1433C884D1}" type="pres">
      <dgm:prSet presAssocID="{9CEA0628-402D-46B3-8242-FCCC879A6E75}" presName="dummy" presStyleCnt="0"/>
      <dgm:spPr/>
    </dgm:pt>
    <dgm:pt modelId="{D0685218-30BA-4BC7-9973-B4808E20FA41}" type="pres">
      <dgm:prSet presAssocID="{8615D149-2C03-4664-8E1D-7FE9EC5F92A3}" presName="sibTrans" presStyleLbl="sibTrans2D1" presStyleIdx="2" presStyleCnt="3"/>
      <dgm:spPr/>
      <dgm:t>
        <a:bodyPr/>
        <a:lstStyle/>
        <a:p>
          <a:endParaRPr lang="en-US"/>
        </a:p>
      </dgm:t>
    </dgm:pt>
  </dgm:ptLst>
  <dgm:cxnLst>
    <dgm:cxn modelId="{E47C34BA-476C-4A0B-A47C-219515F5756D}" srcId="{CC7922D7-2BB4-4A94-87E8-32A77FF544E2}" destId="{9CEA0628-402D-46B3-8242-FCCC879A6E75}" srcOrd="2" destOrd="0" parTransId="{E800349A-D03F-4B5A-9850-5B0F1AF324FF}" sibTransId="{8615D149-2C03-4664-8E1D-7FE9EC5F92A3}"/>
    <dgm:cxn modelId="{4645FC45-59FA-4A59-9A16-2CBD11BE249E}" type="presOf" srcId="{BC1B3C54-F1AD-4F28-A5E7-7F970FC56D3E}" destId="{AA67A208-EEF2-4218-9B18-4911E03FB3B5}" srcOrd="0" destOrd="0" presId="urn:microsoft.com/office/officeart/2005/8/layout/radial6"/>
    <dgm:cxn modelId="{63E13943-F9AB-47AB-9DBD-56B39EFF5857}" type="presOf" srcId="{8EB6B3B6-12AD-4762-8922-58AFF6C652C6}" destId="{B9C9BD0E-28AC-4370-8980-07365E589173}" srcOrd="0" destOrd="0" presId="urn:microsoft.com/office/officeart/2005/8/layout/radial6"/>
    <dgm:cxn modelId="{21A1220A-D410-4097-A732-E6E5F524C5E1}" srcId="{6806B21D-1D22-479D-BFD0-8C5E527C8D98}" destId="{CC7922D7-2BB4-4A94-87E8-32A77FF544E2}" srcOrd="0" destOrd="0" parTransId="{38CE9643-4BB5-4D78-AAE4-608BCC5FC83A}" sibTransId="{AAE8D63C-FB81-4848-926A-B1412FF24A4B}"/>
    <dgm:cxn modelId="{27E9CFA0-C599-4DDB-9EBD-EF8BB71509C3}" type="presOf" srcId="{78FC0278-B631-46AD-BCBB-B1009AB395A4}" destId="{7C15CD83-510B-48E8-BC08-D6D199ABBBC2}" srcOrd="0" destOrd="0" presId="urn:microsoft.com/office/officeart/2005/8/layout/radial6"/>
    <dgm:cxn modelId="{D27804F1-B345-4D60-AD1B-72A0B50066C7}" type="presOf" srcId="{6806B21D-1D22-479D-BFD0-8C5E527C8D98}" destId="{EDB44C64-40C0-4ADC-B3F6-C64E163E74EB}" srcOrd="0" destOrd="0" presId="urn:microsoft.com/office/officeart/2005/8/layout/radial6"/>
    <dgm:cxn modelId="{F833DB2F-0CFB-4CC0-8186-9FA7529DDBC9}" type="presOf" srcId="{CC7922D7-2BB4-4A94-87E8-32A77FF544E2}" destId="{A13F34DB-F063-44B8-A157-11449F2BCA36}" srcOrd="0" destOrd="0" presId="urn:microsoft.com/office/officeart/2005/8/layout/radial6"/>
    <dgm:cxn modelId="{8E77EF83-BC33-4E66-91B2-B5001BA0AC99}" srcId="{CC7922D7-2BB4-4A94-87E8-32A77FF544E2}" destId="{78FC0278-B631-46AD-BCBB-B1009AB395A4}" srcOrd="1" destOrd="0" parTransId="{89CB9C44-98DE-498B-A485-CD802C69778B}" sibTransId="{8EB6B3B6-12AD-4762-8922-58AFF6C652C6}"/>
    <dgm:cxn modelId="{795AE28E-B026-477F-A46A-6244ECFEC733}" type="presOf" srcId="{F6DD524F-5117-4B8C-9D7E-8C819E50E4D0}" destId="{18ADA133-52B3-4C98-A15C-833038B40411}" srcOrd="0" destOrd="0" presId="urn:microsoft.com/office/officeart/2005/8/layout/radial6"/>
    <dgm:cxn modelId="{564ACE14-FBA1-455D-899D-44814DAECA06}" type="presOf" srcId="{9CEA0628-402D-46B3-8242-FCCC879A6E75}" destId="{6BBF0348-E19E-498E-A55F-7E5370EF8464}" srcOrd="0" destOrd="0" presId="urn:microsoft.com/office/officeart/2005/8/layout/radial6"/>
    <dgm:cxn modelId="{37D59537-666B-4899-9D14-71088ADE999A}" srcId="{CC7922D7-2BB4-4A94-87E8-32A77FF544E2}" destId="{BC1B3C54-F1AD-4F28-A5E7-7F970FC56D3E}" srcOrd="0" destOrd="0" parTransId="{96FDE698-449D-4F87-B6FB-64BE4FB00989}" sibTransId="{F6DD524F-5117-4B8C-9D7E-8C819E50E4D0}"/>
    <dgm:cxn modelId="{E07B1F71-4D36-4A80-8973-581B866DB3FD}" type="presOf" srcId="{8615D149-2C03-4664-8E1D-7FE9EC5F92A3}" destId="{D0685218-30BA-4BC7-9973-B4808E20FA41}" srcOrd="0" destOrd="0" presId="urn:microsoft.com/office/officeart/2005/8/layout/radial6"/>
    <dgm:cxn modelId="{967468E4-E370-4E44-B8E0-1731410DBC0B}" type="presParOf" srcId="{EDB44C64-40C0-4ADC-B3F6-C64E163E74EB}" destId="{A13F34DB-F063-44B8-A157-11449F2BCA36}" srcOrd="0" destOrd="0" presId="urn:microsoft.com/office/officeart/2005/8/layout/radial6"/>
    <dgm:cxn modelId="{5B02D28F-1640-46C5-9E18-1E8A38FA1C15}" type="presParOf" srcId="{EDB44C64-40C0-4ADC-B3F6-C64E163E74EB}" destId="{AA67A208-EEF2-4218-9B18-4911E03FB3B5}" srcOrd="1" destOrd="0" presId="urn:microsoft.com/office/officeart/2005/8/layout/radial6"/>
    <dgm:cxn modelId="{ACAD4248-0E38-44C6-A916-6A03CF21F0F2}" type="presParOf" srcId="{EDB44C64-40C0-4ADC-B3F6-C64E163E74EB}" destId="{32E8F0A9-6797-446A-AB2B-94AAC87275E4}" srcOrd="2" destOrd="0" presId="urn:microsoft.com/office/officeart/2005/8/layout/radial6"/>
    <dgm:cxn modelId="{F4EBD87C-F8A2-4911-AA09-5913F9094DC0}" type="presParOf" srcId="{EDB44C64-40C0-4ADC-B3F6-C64E163E74EB}" destId="{18ADA133-52B3-4C98-A15C-833038B40411}" srcOrd="3" destOrd="0" presId="urn:microsoft.com/office/officeart/2005/8/layout/radial6"/>
    <dgm:cxn modelId="{FCBF4D9D-A628-4F8A-91D5-2CF345AC137D}" type="presParOf" srcId="{EDB44C64-40C0-4ADC-B3F6-C64E163E74EB}" destId="{7C15CD83-510B-48E8-BC08-D6D199ABBBC2}" srcOrd="4" destOrd="0" presId="urn:microsoft.com/office/officeart/2005/8/layout/radial6"/>
    <dgm:cxn modelId="{332B061B-5EC5-4472-AE50-E8AD9AE66528}" type="presParOf" srcId="{EDB44C64-40C0-4ADC-B3F6-C64E163E74EB}" destId="{F6EF2C81-1DD7-46C2-9DBB-12CD2B135188}" srcOrd="5" destOrd="0" presId="urn:microsoft.com/office/officeart/2005/8/layout/radial6"/>
    <dgm:cxn modelId="{F3C1C0F3-990C-485F-9A0D-35790EEFF913}" type="presParOf" srcId="{EDB44C64-40C0-4ADC-B3F6-C64E163E74EB}" destId="{B9C9BD0E-28AC-4370-8980-07365E589173}" srcOrd="6" destOrd="0" presId="urn:microsoft.com/office/officeart/2005/8/layout/radial6"/>
    <dgm:cxn modelId="{4D846D0F-7F39-4795-9DE1-8C4A245BCBA1}" type="presParOf" srcId="{EDB44C64-40C0-4ADC-B3F6-C64E163E74EB}" destId="{6BBF0348-E19E-498E-A55F-7E5370EF8464}" srcOrd="7" destOrd="0" presId="urn:microsoft.com/office/officeart/2005/8/layout/radial6"/>
    <dgm:cxn modelId="{AD537B9E-EF92-4A0C-9B1D-097AC2447040}" type="presParOf" srcId="{EDB44C64-40C0-4ADC-B3F6-C64E163E74EB}" destId="{CCDBCA71-A71F-4675-A4B5-BE1433C884D1}" srcOrd="8" destOrd="0" presId="urn:microsoft.com/office/officeart/2005/8/layout/radial6"/>
    <dgm:cxn modelId="{7A9F5D3F-94A9-4946-8665-78BE5167053E}" type="presParOf" srcId="{EDB44C64-40C0-4ADC-B3F6-C64E163E74EB}" destId="{D0685218-30BA-4BC7-9973-B4808E20FA41}"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85218-30BA-4BC7-9973-B4808E20FA41}">
      <dsp:nvSpPr>
        <dsp:cNvPr id="0" name=""/>
        <dsp:cNvSpPr/>
      </dsp:nvSpPr>
      <dsp:spPr>
        <a:xfrm>
          <a:off x="1827592" y="758468"/>
          <a:ext cx="4612116" cy="4612116"/>
        </a:xfrm>
        <a:prstGeom prst="blockArc">
          <a:avLst>
            <a:gd name="adj1" fmla="val 9000000"/>
            <a:gd name="adj2" fmla="val 16200000"/>
            <a:gd name="adj3" fmla="val 4641"/>
          </a:avLst>
        </a:prstGeom>
        <a:solidFill>
          <a:schemeClr val="dk2">
            <a:tint val="60000"/>
            <a:hueOff val="0"/>
            <a:satOff val="0"/>
            <a:lumOff val="0"/>
            <a:alphaOff val="0"/>
          </a:schemeClr>
        </a:solidFill>
        <a:ln>
          <a:noFill/>
        </a:ln>
        <a:effectLst>
          <a:outerShdw blurRad="38100" dist="17779" dir="5400000" rotWithShape="0">
            <a:srgbClr val="00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9C9BD0E-28AC-4370-8980-07365E589173}">
      <dsp:nvSpPr>
        <dsp:cNvPr id="0" name=""/>
        <dsp:cNvSpPr/>
      </dsp:nvSpPr>
      <dsp:spPr>
        <a:xfrm>
          <a:off x="1827592" y="758468"/>
          <a:ext cx="4612116" cy="4612116"/>
        </a:xfrm>
        <a:prstGeom prst="blockArc">
          <a:avLst>
            <a:gd name="adj1" fmla="val 1800000"/>
            <a:gd name="adj2" fmla="val 9000000"/>
            <a:gd name="adj3" fmla="val 4641"/>
          </a:avLst>
        </a:prstGeom>
        <a:solidFill>
          <a:schemeClr val="dk2">
            <a:tint val="60000"/>
            <a:hueOff val="0"/>
            <a:satOff val="0"/>
            <a:lumOff val="0"/>
            <a:alphaOff val="0"/>
          </a:schemeClr>
        </a:solidFill>
        <a:ln>
          <a:noFill/>
        </a:ln>
        <a:effectLst>
          <a:outerShdw blurRad="38100" dist="17779" dir="5400000" rotWithShape="0">
            <a:srgbClr val="00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8ADA133-52B3-4C98-A15C-833038B40411}">
      <dsp:nvSpPr>
        <dsp:cNvPr id="0" name=""/>
        <dsp:cNvSpPr/>
      </dsp:nvSpPr>
      <dsp:spPr>
        <a:xfrm>
          <a:off x="1827592" y="758468"/>
          <a:ext cx="4612116" cy="4612116"/>
        </a:xfrm>
        <a:prstGeom prst="blockArc">
          <a:avLst>
            <a:gd name="adj1" fmla="val 16200000"/>
            <a:gd name="adj2" fmla="val 1800000"/>
            <a:gd name="adj3" fmla="val 4641"/>
          </a:avLst>
        </a:prstGeom>
        <a:solidFill>
          <a:schemeClr val="dk2">
            <a:tint val="60000"/>
            <a:hueOff val="0"/>
            <a:satOff val="0"/>
            <a:lumOff val="0"/>
            <a:alphaOff val="0"/>
          </a:schemeClr>
        </a:solidFill>
        <a:ln>
          <a:noFill/>
        </a:ln>
        <a:effectLst>
          <a:outerShdw blurRad="38100" dist="17779" dir="5400000" rotWithShape="0">
            <a:srgbClr val="00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3F34DB-F063-44B8-A157-11449F2BCA36}">
      <dsp:nvSpPr>
        <dsp:cNvPr id="0" name=""/>
        <dsp:cNvSpPr/>
      </dsp:nvSpPr>
      <dsp:spPr>
        <a:xfrm>
          <a:off x="2964456" y="1948435"/>
          <a:ext cx="2356949" cy="2123340"/>
        </a:xfrm>
        <a:prstGeom prst="ellipse">
          <a:avLst/>
        </a:prstGeom>
        <a:solidFill>
          <a:schemeClr val="bg1">
            <a:lumMod val="50000"/>
          </a:schemeClr>
        </a:solidFill>
        <a:ln>
          <a:noFill/>
        </a:ln>
        <a:effectLst>
          <a:outerShdw blurRad="38100" dist="17779"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Garamond" panose="02020404030301010803" pitchFamily="18" charset="0"/>
            </a:rPr>
            <a:t>RCM T</a:t>
          </a:r>
          <a:r>
            <a:rPr lang="en-US" sz="2100" b="1" kern="1200" dirty="0">
              <a:latin typeface="Aptos" panose="020B0004020202020204" pitchFamily="34" charset="0"/>
            </a:rPr>
            <a:t>ransaction</a:t>
          </a:r>
        </a:p>
      </dsp:txBody>
      <dsp:txXfrm>
        <a:off x="3309623" y="2259391"/>
        <a:ext cx="1666615" cy="1501428"/>
      </dsp:txXfrm>
    </dsp:sp>
    <dsp:sp modelId="{AA67A208-EEF2-4218-9B18-4911E03FB3B5}">
      <dsp:nvSpPr>
        <dsp:cNvPr id="0" name=""/>
        <dsp:cNvSpPr/>
      </dsp:nvSpPr>
      <dsp:spPr>
        <a:xfrm>
          <a:off x="3211504" y="-66144"/>
          <a:ext cx="1844292" cy="1756242"/>
        </a:xfrm>
        <a:prstGeom prst="ellipse">
          <a:avLst/>
        </a:prstGeom>
        <a:solidFill>
          <a:schemeClr val="bg1">
            <a:lumMod val="50000"/>
          </a:schemeClr>
        </a:solidFill>
        <a:ln>
          <a:solidFill>
            <a:srgbClr val="09536D"/>
          </a:solidFill>
        </a:ln>
        <a:effectLst>
          <a:outerShdw blurRad="38100" dist="17779"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Aptos" panose="020B0004020202020204" pitchFamily="34" charset="0"/>
            </a:rPr>
            <a:t>Not an Inward Supply</a:t>
          </a:r>
        </a:p>
      </dsp:txBody>
      <dsp:txXfrm>
        <a:off x="3481594" y="191052"/>
        <a:ext cx="1304112" cy="1241850"/>
      </dsp:txXfrm>
    </dsp:sp>
    <dsp:sp modelId="{7C15CD83-510B-48E8-BC08-D6D199ABBBC2}">
      <dsp:nvSpPr>
        <dsp:cNvPr id="0" name=""/>
        <dsp:cNvSpPr/>
      </dsp:nvSpPr>
      <dsp:spPr>
        <a:xfrm>
          <a:off x="5162269" y="3312680"/>
          <a:ext cx="1844292" cy="1756242"/>
        </a:xfrm>
        <a:prstGeom prst="ellipse">
          <a:avLst/>
        </a:prstGeom>
        <a:solidFill>
          <a:schemeClr val="bg1">
            <a:lumMod val="50000"/>
          </a:schemeClr>
        </a:solidFill>
        <a:ln>
          <a:solidFill>
            <a:srgbClr val="09536D"/>
          </a:solidFill>
        </a:ln>
        <a:effectLst>
          <a:outerShdw blurRad="38100" dist="17779"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Garamond" panose="02020404030301010803" pitchFamily="18" charset="0"/>
            </a:rPr>
            <a:t>Wrongly Marked as RCM</a:t>
          </a:r>
        </a:p>
      </dsp:txBody>
      <dsp:txXfrm>
        <a:off x="5432359" y="3569876"/>
        <a:ext cx="1304112" cy="1241850"/>
      </dsp:txXfrm>
    </dsp:sp>
    <dsp:sp modelId="{6BBF0348-E19E-498E-A55F-7E5370EF8464}">
      <dsp:nvSpPr>
        <dsp:cNvPr id="0" name=""/>
        <dsp:cNvSpPr/>
      </dsp:nvSpPr>
      <dsp:spPr>
        <a:xfrm>
          <a:off x="1260738" y="3312680"/>
          <a:ext cx="1844292" cy="1756242"/>
        </a:xfrm>
        <a:prstGeom prst="ellipse">
          <a:avLst/>
        </a:prstGeom>
        <a:solidFill>
          <a:schemeClr val="bg1">
            <a:lumMod val="50000"/>
          </a:schemeClr>
        </a:solidFill>
        <a:ln>
          <a:solidFill>
            <a:srgbClr val="09536D"/>
          </a:solidFill>
        </a:ln>
        <a:effectLst>
          <a:outerShdw blurRad="38100" dist="17779"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IN" sz="2100" b="1" kern="1200" dirty="0">
              <a:solidFill>
                <a:prstClr val="white"/>
              </a:solidFill>
              <a:latin typeface="Aptos" panose="020B0004020202020204" pitchFamily="34" charset="0"/>
              <a:ea typeface="+mn-ea"/>
              <a:cs typeface="+mn-cs"/>
            </a:rPr>
            <a:t>Time of Supply</a:t>
          </a:r>
        </a:p>
      </dsp:txBody>
      <dsp:txXfrm>
        <a:off x="1530828" y="3569876"/>
        <a:ext cx="1304112" cy="12418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6C1C6F-29D7-4D6E-91BA-08FE5259B60C}" type="datetimeFigureOut">
              <a:rPr lang="en-IN" smtClean="0"/>
              <a:t>19-06-2024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E92AB-3DCE-4714-84B8-5628FF3B283D}" type="slidenum">
              <a:rPr lang="en-IN" smtClean="0"/>
              <a:t>‹#›</a:t>
            </a:fld>
            <a:endParaRPr lang="en-IN"/>
          </a:p>
        </p:txBody>
      </p:sp>
    </p:spTree>
    <p:extLst>
      <p:ext uri="{BB962C8B-B14F-4D97-AF65-F5344CB8AC3E}">
        <p14:creationId xmlns:p14="http://schemas.microsoft.com/office/powerpoint/2010/main" val="2017159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7F7249-40EB-32AB-BAB8-62F70763CBF0}"/>
              </a:ext>
            </a:extLst>
          </p:cNvPr>
          <p:cNvSpPr>
            <a:spLocks noGrp="1"/>
          </p:cNvSpPr>
          <p:nvPr>
            <p:ph type="ctrTitle"/>
          </p:nvPr>
        </p:nvSpPr>
        <p:spPr>
          <a:xfrm>
            <a:off x="1524000" y="1122363"/>
            <a:ext cx="9144000" cy="2387600"/>
          </a:xfrm>
        </p:spPr>
        <p:txBody>
          <a:bodyPr anchor="b"/>
          <a:lstStyle>
            <a:lvl1pPr marL="0" indent="0" algn="ctr">
              <a:buFont typeface="+mj-lt"/>
              <a:buNone/>
              <a:defRPr sz="6000"/>
            </a:lvl1pPr>
          </a:lstStyle>
          <a:p>
            <a:r>
              <a:rPr lang="en-US" dirty="0"/>
              <a:t>Click to edit Master title style</a:t>
            </a:r>
            <a:endParaRPr lang="en-IN" dirty="0"/>
          </a:p>
        </p:txBody>
      </p:sp>
      <p:sp>
        <p:nvSpPr>
          <p:cNvPr id="3" name="Subtitle 2">
            <a:extLst>
              <a:ext uri="{FF2B5EF4-FFF2-40B4-BE49-F238E27FC236}">
                <a16:creationId xmlns:a16="http://schemas.microsoft.com/office/drawing/2014/main" xmlns="" id="{CE40DD66-523E-018C-6A17-03AE190E7B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D1C84DA4-E806-B8EC-4CE6-3DF592B5A95C}"/>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5" name="Footer Placeholder 4">
            <a:extLst>
              <a:ext uri="{FF2B5EF4-FFF2-40B4-BE49-F238E27FC236}">
                <a16:creationId xmlns:a16="http://schemas.microsoft.com/office/drawing/2014/main" xmlns="" id="{105B1E49-FAAE-3973-EEB4-8B23F3445A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6792374-4770-7F5F-BE66-ECD78D4F7EAA}"/>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189632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0C31E1-273E-BF16-2931-E08B9AAF9F2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734D72AC-8A85-B67E-D2A9-FBAFD318F6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3815D71-C83E-D16F-0442-294C0D3FBA73}"/>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5" name="Footer Placeholder 4">
            <a:extLst>
              <a:ext uri="{FF2B5EF4-FFF2-40B4-BE49-F238E27FC236}">
                <a16:creationId xmlns:a16="http://schemas.microsoft.com/office/drawing/2014/main" xmlns="" id="{05B421D6-156B-1E3D-D9C2-F68B4D9B1F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CBB19E0-6E83-F1FA-801F-9F0BFB3E159F}"/>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3014750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571685E-6D56-FA9A-4003-449FE04695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22A82E0-01FC-6FCB-35FC-67C0D1BF3C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9D46FE0-3BBB-88F4-408A-92F998A82496}"/>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5" name="Footer Placeholder 4">
            <a:extLst>
              <a:ext uri="{FF2B5EF4-FFF2-40B4-BE49-F238E27FC236}">
                <a16:creationId xmlns:a16="http://schemas.microsoft.com/office/drawing/2014/main" xmlns="" id="{19F55471-EA01-1501-E1CE-506328D8385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CC5994B-FC3D-7A72-85E8-4527994C693D}"/>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245210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CEB23-B5F7-46B6-64E5-7F8B4A9E233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A0EC42E-99BC-A549-773D-CDA12DF6D4F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xmlns="" id="{63365C32-1AC5-65C5-49F5-3CF588A29FA4}"/>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5" name="Footer Placeholder 4">
            <a:extLst>
              <a:ext uri="{FF2B5EF4-FFF2-40B4-BE49-F238E27FC236}">
                <a16:creationId xmlns:a16="http://schemas.microsoft.com/office/drawing/2014/main" xmlns="" id="{5331FB59-C602-1871-F615-A79CCB3C7A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4FCF185-87F5-6D03-E812-4BA3A2425A97}"/>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325397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F3F7E4-50F4-7DBC-0901-7EDA4C16E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FCC399C-446D-85CE-9358-93C6B8978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CED74AC-59B6-7232-D7F3-AC2736622936}"/>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5" name="Footer Placeholder 4">
            <a:extLst>
              <a:ext uri="{FF2B5EF4-FFF2-40B4-BE49-F238E27FC236}">
                <a16:creationId xmlns:a16="http://schemas.microsoft.com/office/drawing/2014/main" xmlns="" id="{1FBA0010-E945-64A3-EC53-970DE76D52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10B93D7-16D3-C5AD-B1F1-86AAB6994E41}"/>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196163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93DF4E-E1D9-B682-C0A5-396CC98D15C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997F489-3D75-D887-00F8-6880F225C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69927887-2F92-0F8C-C987-634962646D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BFED2DF3-9444-2A6B-88B2-78C5A1BF50F5}"/>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6" name="Footer Placeholder 5">
            <a:extLst>
              <a:ext uri="{FF2B5EF4-FFF2-40B4-BE49-F238E27FC236}">
                <a16:creationId xmlns:a16="http://schemas.microsoft.com/office/drawing/2014/main" xmlns="" id="{A3402723-2BF8-7EA2-D479-BA9CDCDA073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3761487-2413-7873-7577-6B794E08AA1A}"/>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149268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E55598-1172-792D-44AB-9BAA1F3FDD8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5775F76-DBEA-1290-28F1-5009674D2D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271017B-66F2-2F1B-83ED-3F0B3B31AE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73E66800-9A28-0D8A-92A1-A9F932F858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0A2AB60-F1F7-222E-E12C-226C62EC32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F1DC7750-AAEB-9C38-F47A-BA52CA6788A0}"/>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8" name="Footer Placeholder 7">
            <a:extLst>
              <a:ext uri="{FF2B5EF4-FFF2-40B4-BE49-F238E27FC236}">
                <a16:creationId xmlns:a16="http://schemas.microsoft.com/office/drawing/2014/main" xmlns="" id="{DE10189F-6534-306A-E5E9-7D4BE79E91D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5A19D858-BED9-C19C-1B18-62F88BAD7995}"/>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376765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109D6-93C0-AE58-2732-7080DB2980F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D6DA6810-3297-8095-6DD5-6E1793E7FA1C}"/>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4" name="Footer Placeholder 3">
            <a:extLst>
              <a:ext uri="{FF2B5EF4-FFF2-40B4-BE49-F238E27FC236}">
                <a16:creationId xmlns:a16="http://schemas.microsoft.com/office/drawing/2014/main" xmlns="" id="{C7A5D796-F766-2A1B-3E1C-4F596857523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14F6F95F-41E6-0BA4-989A-8E8B1E2D97C4}"/>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40533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BC06E5C-7BBE-BA8B-6493-49E521B84604}"/>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3" name="Footer Placeholder 2">
            <a:extLst>
              <a:ext uri="{FF2B5EF4-FFF2-40B4-BE49-F238E27FC236}">
                <a16:creationId xmlns:a16="http://schemas.microsoft.com/office/drawing/2014/main" xmlns="" id="{5E7F89D2-6FFA-880B-0085-708E88946ED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BFE7AF16-8EC8-57A3-8F41-B12D16822982}"/>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74621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99E38-9B98-6A8D-BB52-B261A1BA03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565C321-949C-D5E3-9FAB-2E7C42A87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5FBAB9B7-9A84-E739-8F85-2398D0E74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EE7A46D-4544-E757-98E7-F3BD70057B75}"/>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6" name="Footer Placeholder 5">
            <a:extLst>
              <a:ext uri="{FF2B5EF4-FFF2-40B4-BE49-F238E27FC236}">
                <a16:creationId xmlns:a16="http://schemas.microsoft.com/office/drawing/2014/main" xmlns="" id="{B7854F07-C853-ED0C-CC77-ABF0E8E309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1620AF4-04FB-60E8-F515-6B1D546926C1}"/>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242887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F3B71-D3AA-12CD-EEBF-7B4449FCD9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98A1BA09-DDE3-21D3-7AC3-B532A65117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5E1A5FA9-2288-8788-3FB6-87004034A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C16A6A-71EB-FC27-0D99-25A1E3030B71}"/>
              </a:ext>
            </a:extLst>
          </p:cNvPr>
          <p:cNvSpPr>
            <a:spLocks noGrp="1"/>
          </p:cNvSpPr>
          <p:nvPr>
            <p:ph type="dt" sz="half" idx="10"/>
          </p:nvPr>
        </p:nvSpPr>
        <p:spPr/>
        <p:txBody>
          <a:bodyPr/>
          <a:lstStyle/>
          <a:p>
            <a:fld id="{A99E04B0-5C15-4610-BA55-ABBA7042D5C1}" type="datetimeFigureOut">
              <a:rPr lang="en-IN" smtClean="0"/>
              <a:t>19-06-2024</a:t>
            </a:fld>
            <a:endParaRPr lang="en-IN"/>
          </a:p>
        </p:txBody>
      </p:sp>
      <p:sp>
        <p:nvSpPr>
          <p:cNvPr id="6" name="Footer Placeholder 5">
            <a:extLst>
              <a:ext uri="{FF2B5EF4-FFF2-40B4-BE49-F238E27FC236}">
                <a16:creationId xmlns:a16="http://schemas.microsoft.com/office/drawing/2014/main" xmlns="" id="{C25B5F44-8E78-89BD-231C-285E69A339C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49C1942-8C53-571B-CB0B-8C4539E33AF1}"/>
              </a:ext>
            </a:extLst>
          </p:cNvPr>
          <p:cNvSpPr>
            <a:spLocks noGrp="1"/>
          </p:cNvSpPr>
          <p:nvPr>
            <p:ph type="sldNum" sz="quarter" idx="12"/>
          </p:nvPr>
        </p:nvSpPr>
        <p:spPr/>
        <p:txBody>
          <a:bodyPr/>
          <a:lstStyle/>
          <a:p>
            <a:fld id="{85EFF11A-1899-4ACD-ACC0-AFB6CA99D4DF}" type="slidenum">
              <a:rPr lang="en-IN" smtClean="0"/>
              <a:t>‹#›</a:t>
            </a:fld>
            <a:endParaRPr lang="en-IN"/>
          </a:p>
        </p:txBody>
      </p:sp>
    </p:spTree>
    <p:extLst>
      <p:ext uri="{BB962C8B-B14F-4D97-AF65-F5344CB8AC3E}">
        <p14:creationId xmlns:p14="http://schemas.microsoft.com/office/powerpoint/2010/main" val="4277102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FE4ED"/>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234FA3E-3D03-DADC-64F6-3668C8FB1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FF1254F-B099-B56D-B17E-A4E53993C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45C8DA4-D4B2-728F-0753-CC00566F25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E04B0-5C15-4610-BA55-ABBA7042D5C1}" type="datetimeFigureOut">
              <a:rPr lang="en-IN" smtClean="0"/>
              <a:t>19-06-2024</a:t>
            </a:fld>
            <a:endParaRPr lang="en-IN"/>
          </a:p>
        </p:txBody>
      </p:sp>
      <p:sp>
        <p:nvSpPr>
          <p:cNvPr id="5" name="Footer Placeholder 4">
            <a:extLst>
              <a:ext uri="{FF2B5EF4-FFF2-40B4-BE49-F238E27FC236}">
                <a16:creationId xmlns:a16="http://schemas.microsoft.com/office/drawing/2014/main" xmlns="" id="{98E33C87-B7B0-5AA2-194C-618B8613D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538E8A14-D722-A90D-BCCC-04A724E0F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FF11A-1899-4ACD-ACC0-AFB6CA99D4DF}" type="slidenum">
              <a:rPr lang="en-IN" smtClean="0"/>
              <a:t>‹#›</a:t>
            </a:fld>
            <a:endParaRPr lang="en-IN"/>
          </a:p>
        </p:txBody>
      </p:sp>
    </p:spTree>
    <p:extLst>
      <p:ext uri="{BB962C8B-B14F-4D97-AF65-F5344CB8AC3E}">
        <p14:creationId xmlns:p14="http://schemas.microsoft.com/office/powerpoint/2010/main" val="166575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thenounproject.com/term/money/888720?i=888720" TargetMode="Externa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s://thenounproject.com/term/community/888747?i=888747" TargetMode="External"/><Relationship Id="rId1" Type="http://schemas.openxmlformats.org/officeDocument/2006/relationships/slideLayout" Target="../slideLayouts/slideLayout1.xml"/><Relationship Id="rId6" Type="http://schemas.openxmlformats.org/officeDocument/2006/relationships/hyperlink" Target="https://thenounproject.com/term/factory/888657?i=888657" TargetMode="External"/><Relationship Id="rId5" Type="http://schemas.openxmlformats.org/officeDocument/2006/relationships/image" Target="../media/image3.png"/><Relationship Id="rId4" Type="http://schemas.openxmlformats.org/officeDocument/2006/relationships/hyperlink" Target="https://thenounproject.com/term/earth/888750?i=888750" TargetMode="Externa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2C4EF524-3D4D-84FC-0BBE-32F162BCB6DB}"/>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B9F01C79-3B80-7929-E8AD-5256917326B2}"/>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BF7C4085-73C4-C3C7-9691-EF2A1DC468B4}"/>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AF613EBB-518D-265D-EE6C-2D29FEEB5FC7}"/>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E575DA52-663B-068D-3DBE-58FDB9A43F6B}"/>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4">
            <a:extLst>
              <a:ext uri="{FF2B5EF4-FFF2-40B4-BE49-F238E27FC236}">
                <a16:creationId xmlns:a16="http://schemas.microsoft.com/office/drawing/2014/main" xmlns="" id="{1322E9FA-1F36-E1C6-2992-6DBC6F1263B2}"/>
              </a:ext>
            </a:extLst>
          </p:cNvPr>
          <p:cNvSpPr>
            <a:spLocks noGrp="1"/>
          </p:cNvSpPr>
          <p:nvPr>
            <p:ph type="ctrTitle"/>
          </p:nvPr>
        </p:nvSpPr>
        <p:spPr>
          <a:xfrm>
            <a:off x="223157" y="2428890"/>
            <a:ext cx="11744780" cy="3019846"/>
          </a:xfrm>
          <a:scene3d>
            <a:camera prst="orthographicFront"/>
            <a:lightRig rig="threePt" dir="t"/>
          </a:scene3d>
          <a:sp3d>
            <a:bevelT w="152400" h="50800" prst="softRound"/>
          </a:sp3d>
        </p:spPr>
        <p:txBody>
          <a:bodyPr>
            <a:noAutofit/>
          </a:bodyPr>
          <a:lstStyle/>
          <a:p>
            <a:pPr>
              <a:lnSpc>
                <a:spcPct val="100000"/>
              </a:lnSpc>
            </a:pPr>
            <a:r>
              <a:rPr lang="en-GB" sz="4000" b="1" dirty="0">
                <a:solidFill>
                  <a:srgbClr val="111A71"/>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Introduction to GST Notices &amp; Analysis of common SCNs demanding GST [SCNs U/s. 73, 74, 76 etc.]</a:t>
            </a:r>
            <a:r>
              <a:rPr lang="en-US" b="1" dirty="0">
                <a:solidFill>
                  <a:srgbClr val="1F2735"/>
                </a:solidFill>
                <a:effectLst>
                  <a:outerShdw blurRad="38100" dist="38100" dir="2700000" algn="tl">
                    <a:srgbClr val="000000">
                      <a:alpha val="43137"/>
                    </a:srgbClr>
                  </a:outerShdw>
                </a:effectLst>
                <a:latin typeface="Arial Black" panose="020B0A04020102020204" pitchFamily="34" charset="0"/>
              </a:rPr>
              <a:t>			</a:t>
            </a:r>
            <a:r>
              <a:rPr lang="en-US" b="1" dirty="0">
                <a:solidFill>
                  <a:srgbClr val="1F2735"/>
                </a:solidFill>
                <a:effectLst>
                  <a:glow rad="63500">
                    <a:srgbClr val="FF0000">
                      <a:alpha val="40000"/>
                    </a:srgbClr>
                  </a:glow>
                  <a:outerShdw blurRad="38100" dist="38100" dir="2700000" algn="tl">
                    <a:srgbClr val="000000">
                      <a:alpha val="43137"/>
                    </a:srgbClr>
                  </a:outerShdw>
                </a:effectLst>
                <a:latin typeface="Arial Black" panose="020B0A04020102020204" pitchFamily="34" charset="0"/>
              </a:rPr>
              <a:t>           </a:t>
            </a:r>
            <a:r>
              <a:rPr lang="en-US" sz="3000" b="1" dirty="0">
                <a:solidFill>
                  <a:srgbClr val="1F2735"/>
                </a:solidFill>
                <a:effectLst>
                  <a:outerShdw blurRad="38100" dist="38100" dir="2700000" algn="tl">
                    <a:srgbClr val="000000">
                      <a:alpha val="43137"/>
                    </a:srgbClr>
                  </a:outerShdw>
                </a:effectLst>
                <a:latin typeface="Arial Black" panose="020B0A04020102020204" pitchFamily="34" charset="0"/>
              </a:rPr>
              <a:t>- </a:t>
            </a:r>
            <a:r>
              <a:rPr lang="en-US" sz="3500" b="1" dirty="0">
                <a:solidFill>
                  <a:srgbClr val="1F2735"/>
                </a:solidFill>
                <a:effectLst>
                  <a:outerShdw blurRad="38100" dist="38100" dir="2700000" algn="tl">
                    <a:srgbClr val="000000">
                      <a:alpha val="43137"/>
                    </a:srgbClr>
                  </a:outerShdw>
                </a:effectLst>
                <a:latin typeface="Garamond" panose="02020404030301010803" pitchFamily="18" charset="0"/>
              </a:rPr>
              <a:t>CA. Shaikh Abdul Samad. A</a:t>
            </a:r>
            <a:endParaRPr lang="en-IN" sz="3500" b="1" dirty="0">
              <a:solidFill>
                <a:srgbClr val="1F2735"/>
              </a:solidFill>
              <a:effectLst>
                <a:outerShdw blurRad="38100" dist="38100" dir="2700000" algn="tl">
                  <a:srgbClr val="000000">
                    <a:alpha val="43137"/>
                  </a:srgbClr>
                </a:outerShdw>
              </a:effectLst>
              <a:latin typeface="Garamond" panose="02020404030301010803" pitchFamily="18" charset="0"/>
            </a:endParaRPr>
          </a:p>
        </p:txBody>
      </p:sp>
      <p:sp>
        <p:nvSpPr>
          <p:cNvPr id="5" name="Oval 4">
            <a:extLst>
              <a:ext uri="{FF2B5EF4-FFF2-40B4-BE49-F238E27FC236}">
                <a16:creationId xmlns:a16="http://schemas.microsoft.com/office/drawing/2014/main" xmlns="" id="{A1735972-C69D-75EF-77F7-F130C7631D73}"/>
              </a:ext>
            </a:extLst>
          </p:cNvPr>
          <p:cNvSpPr/>
          <p:nvPr/>
        </p:nvSpPr>
        <p:spPr>
          <a:xfrm>
            <a:off x="461030" y="4568075"/>
            <a:ext cx="1440000" cy="1440000"/>
          </a:xfrm>
          <a:prstGeom prst="ellipse">
            <a:avLst/>
          </a:prstGeom>
          <a:noFill/>
          <a:ln w="222250" cap="flat" cmpd="tri">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rgbClr val="FA0000"/>
              </a:solidFill>
            </a:endParaRPr>
          </a:p>
        </p:txBody>
      </p:sp>
      <p:sp>
        <p:nvSpPr>
          <p:cNvPr id="6" name="TextBox 5">
            <a:extLst>
              <a:ext uri="{FF2B5EF4-FFF2-40B4-BE49-F238E27FC236}">
                <a16:creationId xmlns:a16="http://schemas.microsoft.com/office/drawing/2014/main" xmlns="" id="{39CC1917-1C3F-BF0A-C2C6-39CD3B1B17E1}"/>
              </a:ext>
            </a:extLst>
          </p:cNvPr>
          <p:cNvSpPr txBox="1"/>
          <p:nvPr/>
        </p:nvSpPr>
        <p:spPr>
          <a:xfrm rot="18807261">
            <a:off x="516236" y="4947834"/>
            <a:ext cx="1350749" cy="707886"/>
          </a:xfrm>
          <a:prstGeom prst="rect">
            <a:avLst/>
          </a:prstGeom>
          <a:noFill/>
        </p:spPr>
        <p:txBody>
          <a:bodyPr wrap="square" rtlCol="0">
            <a:spAutoFit/>
          </a:bodyPr>
          <a:lstStyle/>
          <a:p>
            <a:r>
              <a:rPr lang="en-GB" sz="4000" b="1" dirty="0">
                <a:solidFill>
                  <a:srgbClr val="FA0000"/>
                </a:solidFill>
                <a:latin typeface="Arial Black" panose="020B0A04020102020204" pitchFamily="34" charset="0"/>
                <a:cs typeface="Mongolian Baiti" panose="03000500000000000000" pitchFamily="66" charset="0"/>
              </a:rPr>
              <a:t>GST</a:t>
            </a:r>
            <a:endParaRPr lang="en-IN" sz="4000" b="1" dirty="0">
              <a:solidFill>
                <a:srgbClr val="FA0000"/>
              </a:solidFill>
              <a:latin typeface="Arial Black" panose="020B0A04020102020204" pitchFamily="34" charset="0"/>
              <a:cs typeface="Mongolian Baiti" panose="03000500000000000000" pitchFamily="66" charset="0"/>
            </a:endParaRPr>
          </a:p>
        </p:txBody>
      </p:sp>
      <p:sp>
        <p:nvSpPr>
          <p:cNvPr id="10" name="Title 14">
            <a:extLst>
              <a:ext uri="{FF2B5EF4-FFF2-40B4-BE49-F238E27FC236}">
                <a16:creationId xmlns:a16="http://schemas.microsoft.com/office/drawing/2014/main" xmlns="" id="{4C0CB42A-4577-EA43-58FA-3A724CA0BBBF}"/>
              </a:ext>
            </a:extLst>
          </p:cNvPr>
          <p:cNvSpPr txBox="1">
            <a:spLocks/>
          </p:cNvSpPr>
          <p:nvPr/>
        </p:nvSpPr>
        <p:spPr>
          <a:xfrm>
            <a:off x="182793" y="1636303"/>
            <a:ext cx="11874500" cy="1307243"/>
          </a:xfrm>
          <a:prstGeom prst="rect">
            <a:avLst/>
          </a:prstGeom>
          <a:scene3d>
            <a:camera prst="orthographicFront"/>
            <a:lightRig rig="threePt" dir="t"/>
          </a:scene3d>
          <a:sp3d>
            <a:bevelT w="152400" h="50800" prst="softRound"/>
          </a:sp3d>
        </p:spPr>
        <p:txBody>
          <a:bodyPr vert="horz" lIns="91440" tIns="45720" rIns="91440" bIns="45720" rtlCol="0" anchor="b">
            <a:noAutofit/>
          </a:bodyPr>
          <a:lstStyle>
            <a:lvl1pPr marL="0" indent="0" algn="ctr" defTabSz="914400" rtl="0" eaLnBrk="1" latinLnBrk="0" hangingPunct="1">
              <a:lnSpc>
                <a:spcPct val="90000"/>
              </a:lnSpc>
              <a:spcBef>
                <a:spcPct val="0"/>
              </a:spcBef>
              <a:buFont typeface="+mj-lt"/>
              <a:buNone/>
              <a:defRPr sz="6000" kern="1200">
                <a:solidFill>
                  <a:schemeClr val="tx1"/>
                </a:solidFill>
                <a:latin typeface="+mj-lt"/>
                <a:ea typeface="+mj-ea"/>
                <a:cs typeface="+mj-cs"/>
              </a:defRPr>
            </a:lvl1pPr>
          </a:lstStyle>
          <a:p>
            <a:pPr>
              <a:lnSpc>
                <a:spcPct val="100000"/>
              </a:lnSpc>
            </a:pPr>
            <a:r>
              <a:rPr lang="en-GB" sz="5000" b="1" dirty="0">
                <a:solidFill>
                  <a:srgbClr val="1F2735"/>
                </a:solidFill>
                <a:effectLst>
                  <a:outerShdw blurRad="38100" dist="38100" dir="2700000" algn="tl">
                    <a:srgbClr val="000000">
                      <a:alpha val="43137"/>
                    </a:srgbClr>
                  </a:outerShdw>
                </a:effectLst>
                <a:latin typeface="Garamond" panose="02020404030301010803" pitchFamily="18" charset="0"/>
              </a:rPr>
              <a:t>GST &amp; Indirect Taxes Committee</a:t>
            </a:r>
          </a:p>
          <a:p>
            <a:pPr>
              <a:lnSpc>
                <a:spcPct val="100000"/>
              </a:lnSpc>
            </a:pPr>
            <a:r>
              <a:rPr lang="en-GB" sz="5000" b="1" dirty="0">
                <a:solidFill>
                  <a:srgbClr val="1F2735"/>
                </a:solidFill>
                <a:effectLst>
                  <a:outerShdw blurRad="38100" dist="38100" dir="2700000" algn="tl">
                    <a:srgbClr val="000000">
                      <a:alpha val="43137"/>
                    </a:srgbClr>
                  </a:outerShdw>
                </a:effectLst>
                <a:latin typeface="Garamond" panose="02020404030301010803" pitchFamily="18" charset="0"/>
              </a:rPr>
              <a:t>The Institute of Chartered Accountants of India</a:t>
            </a:r>
            <a:endParaRPr lang="en-IN" sz="5000" b="1" dirty="0">
              <a:solidFill>
                <a:srgbClr val="1F2735"/>
              </a:solidFill>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246408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 name="TextBox 1">
            <a:extLst>
              <a:ext uri="{FF2B5EF4-FFF2-40B4-BE49-F238E27FC236}">
                <a16:creationId xmlns:a16="http://schemas.microsoft.com/office/drawing/2014/main" xmlns="" id="{B382A0BE-1C25-3614-B986-628C0CC91187}"/>
              </a:ext>
            </a:extLst>
          </p:cNvPr>
          <p:cNvSpPr txBox="1"/>
          <p:nvPr/>
        </p:nvSpPr>
        <p:spPr>
          <a:xfrm>
            <a:off x="1725385" y="2895229"/>
            <a:ext cx="8741229" cy="1631216"/>
          </a:xfrm>
          <a:prstGeom prst="rect">
            <a:avLst/>
          </a:prstGeom>
          <a:noFill/>
        </p:spPr>
        <p:txBody>
          <a:bodyPr wrap="square" rtlCol="0">
            <a:spAutoFit/>
          </a:bodyPr>
          <a:lstStyle/>
          <a:p>
            <a:pPr algn="ctr"/>
            <a:r>
              <a:rPr lang="en-GB" sz="5000" b="1" dirty="0">
                <a:solidFill>
                  <a:srgbClr val="12254A"/>
                </a:solidFill>
                <a:latin typeface="Century Schoolbook" panose="02040604050505020304" pitchFamily="18" charset="0"/>
              </a:rPr>
              <a:t>CHARACTERISTICS OF NOTICE ISSUED IN GST</a:t>
            </a:r>
            <a:endParaRPr lang="en-IN" sz="5000" b="1"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112253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xmlns="" id="{0CEDEEC0-294D-9FFD-6FD7-109F18C453C2}"/>
              </a:ext>
            </a:extLst>
          </p:cNvPr>
          <p:cNvSpPr txBox="1"/>
          <p:nvPr/>
        </p:nvSpPr>
        <p:spPr>
          <a:xfrm>
            <a:off x="209984" y="119693"/>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CHARACTERISTICS OF NOTICE ISSUED IN GST</a:t>
            </a:r>
          </a:p>
        </p:txBody>
      </p:sp>
      <p:sp>
        <p:nvSpPr>
          <p:cNvPr id="15" name="Rectangle 4">
            <a:extLst>
              <a:ext uri="{FF2B5EF4-FFF2-40B4-BE49-F238E27FC236}">
                <a16:creationId xmlns:a16="http://schemas.microsoft.com/office/drawing/2014/main" xmlns="" id="{97D32A20-67BE-E1BB-84B5-0A6CB083560F}"/>
              </a:ext>
            </a:extLst>
          </p:cNvPr>
          <p:cNvSpPr>
            <a:spLocks noChangeArrowheads="1"/>
          </p:cNvSpPr>
          <p:nvPr/>
        </p:nvSpPr>
        <p:spPr bwMode="auto">
          <a:xfrm>
            <a:off x="498151" y="907898"/>
            <a:ext cx="11195698" cy="512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2000" b="0" i="0" u="none" strike="noStrike" cap="none" normalizeH="0" baseline="0" dirty="0">
                <a:ln>
                  <a:noFill/>
                </a:ln>
                <a:solidFill>
                  <a:schemeClr val="tx1"/>
                </a:solidFill>
                <a:effectLst/>
                <a:latin typeface="Aptos" panose="020B0004020202020204" pitchFamily="34" charset="0"/>
              </a:rPr>
              <a:t>The notice should contain details of the </a:t>
            </a:r>
            <a:r>
              <a:rPr lang="en-US" altLang="en-US" sz="2000" b="1" u="sng" dirty="0">
                <a:solidFill>
                  <a:srgbClr val="C00000"/>
                </a:solidFill>
                <a:latin typeface="Aptos" panose="020B0004020202020204" pitchFamily="34" charset="0"/>
              </a:rPr>
              <a:t>alleged discrepancy and proposes the amount payable</a:t>
            </a:r>
            <a:r>
              <a:rPr kumimoji="0" lang="en-US" altLang="en-US" sz="2000" b="0" i="0" u="none" strike="noStrike" cap="none" normalizeH="0" baseline="0" dirty="0">
                <a:ln>
                  <a:noFill/>
                </a:ln>
                <a:solidFill>
                  <a:schemeClr val="tx1"/>
                </a:solidFill>
                <a:effectLst/>
                <a:latin typeface="Aptos" panose="020B0004020202020204" pitchFamily="34" charset="0"/>
              </a:rPr>
              <a:t>.</a:t>
            </a:r>
            <a:r>
              <a:rPr lang="en-US" altLang="en-US" sz="2000" dirty="0">
                <a:latin typeface="Aptos" panose="020B0004020202020204" pitchFamily="34" charset="0"/>
              </a:rPr>
              <a:t> </a:t>
            </a:r>
            <a:r>
              <a:rPr kumimoji="0" lang="en-US" altLang="en-US" sz="2000" b="0" i="0" u="none" strike="noStrike" cap="none" normalizeH="0" baseline="0" dirty="0">
                <a:ln>
                  <a:noFill/>
                </a:ln>
                <a:solidFill>
                  <a:schemeClr val="tx1"/>
                </a:solidFill>
                <a:effectLst/>
                <a:latin typeface="Aptos" panose="020B0004020202020204" pitchFamily="34" charset="0"/>
              </a:rPr>
              <a:t>The notice will </a:t>
            </a:r>
            <a:r>
              <a:rPr kumimoji="0" lang="en-GB" altLang="en-US" sz="2000" b="0" i="0" u="none" strike="noStrike" cap="none" normalizeH="0" baseline="0" dirty="0">
                <a:ln>
                  <a:noFill/>
                </a:ln>
                <a:solidFill>
                  <a:schemeClr val="tx1"/>
                </a:solidFill>
                <a:effectLst/>
                <a:latin typeface="Aptos" panose="020B0004020202020204" pitchFamily="34" charset="0"/>
              </a:rPr>
              <a:t>be considered to be Vague if it doesn't specify allegations. </a:t>
            </a:r>
            <a:r>
              <a:rPr kumimoji="0" lang="en-GB" altLang="en-US" sz="2000" b="1" i="0" u="none" strike="noStrike" cap="none" normalizeH="0" baseline="0" dirty="0">
                <a:ln>
                  <a:noFill/>
                </a:ln>
                <a:solidFill>
                  <a:srgbClr val="000000"/>
                </a:solidFill>
                <a:effectLst/>
                <a:latin typeface="Aptos" panose="020B0004020202020204" pitchFamily="34" charset="0"/>
              </a:rPr>
              <a:t>CCE V/s. Brindavan Beverages (P) Ltd. 2007 (6) TMI 4 (SC)</a:t>
            </a: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lang="en-GB" altLang="en-US" sz="2000" dirty="0">
                <a:latin typeface="Aptos" panose="020B0004020202020204" pitchFamily="34" charset="0"/>
              </a:rPr>
              <a:t>The SCN should reference the </a:t>
            </a:r>
            <a:r>
              <a:rPr lang="en-GB" altLang="en-US" sz="2000" b="1" u="sng" dirty="0">
                <a:solidFill>
                  <a:srgbClr val="C00000"/>
                </a:solidFill>
                <a:latin typeface="Aptos" panose="020B0004020202020204" pitchFamily="34" charset="0"/>
              </a:rPr>
              <a:t>specific sections of the GST Act that the taxpayer is alleged </a:t>
            </a:r>
            <a:r>
              <a:rPr lang="en-GB" altLang="en-US" sz="2000" dirty="0">
                <a:latin typeface="Aptos" panose="020B0004020202020204" pitchFamily="34" charset="0"/>
              </a:rPr>
              <a:t>to have violated. This helps the taxpayer understand the legal basis for the notice.</a:t>
            </a: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lang="en-GB" altLang="en-US" sz="2000" dirty="0">
                <a:latin typeface="Aptos" panose="020B0004020202020204" pitchFamily="34" charset="0"/>
              </a:rPr>
              <a:t>Notice should be </a:t>
            </a:r>
            <a:r>
              <a:rPr lang="en-GB" altLang="en-US" sz="2000" b="1" u="sng" dirty="0">
                <a:solidFill>
                  <a:srgbClr val="C00000"/>
                </a:solidFill>
                <a:latin typeface="Aptos" panose="020B0004020202020204" pitchFamily="34" charset="0"/>
              </a:rPr>
              <a:t>written in simple and easy-to-understand language</a:t>
            </a:r>
            <a:r>
              <a:rPr lang="en-GB" altLang="en-US" sz="2000" dirty="0">
                <a:latin typeface="Aptos" panose="020B0004020202020204" pitchFamily="34" charset="0"/>
              </a:rPr>
              <a:t>, avoiding complex legal jargon.</a:t>
            </a: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2000" b="0" i="0" u="none" strike="noStrike" cap="none" normalizeH="0" baseline="0" dirty="0">
                <a:ln>
                  <a:noFill/>
                </a:ln>
                <a:solidFill>
                  <a:schemeClr val="tx1"/>
                </a:solidFill>
                <a:effectLst/>
                <a:latin typeface="Aptos" panose="020B0004020202020204" pitchFamily="34" charset="0"/>
              </a:rPr>
              <a:t>The speaking notice should be </a:t>
            </a:r>
            <a:r>
              <a:rPr lang="en-US" altLang="en-US" sz="2000" b="1" u="sng" dirty="0">
                <a:solidFill>
                  <a:srgbClr val="C00000"/>
                </a:solidFill>
                <a:latin typeface="Aptos" panose="020B0004020202020204" pitchFamily="34" charset="0"/>
              </a:rPr>
              <a:t>accompanied with Form GST DRC 01 online</a:t>
            </a:r>
            <a:r>
              <a:rPr kumimoji="0" lang="en-US" altLang="en-US" sz="2000" b="0" i="0" u="none" strike="noStrike" cap="none" normalizeH="0" baseline="0" dirty="0">
                <a:ln>
                  <a:noFill/>
                </a:ln>
                <a:solidFill>
                  <a:schemeClr val="tx1"/>
                </a:solidFill>
                <a:effectLst/>
                <a:latin typeface="Aptos" panose="020B0004020202020204" pitchFamily="34" charset="0"/>
              </a:rPr>
              <a:t>. </a:t>
            </a:r>
            <a:r>
              <a:rPr kumimoji="0" lang="en-GB" altLang="en-US" sz="2000" b="0" i="0" u="none" strike="noStrike" cap="none" normalizeH="0" baseline="0" dirty="0">
                <a:ln>
                  <a:noFill/>
                </a:ln>
                <a:solidFill>
                  <a:schemeClr val="tx1"/>
                </a:solidFill>
                <a:effectLst/>
                <a:latin typeface="Aptos" panose="020B0004020202020204" pitchFamily="34" charset="0"/>
              </a:rPr>
              <a:t>As per amendment to sub-rule (1A) of rule 142 of TNGST Rules, with effect from 15.10.2022, requirement of issue of Form GST DRC-01A is not statutorily imperative but optional. </a:t>
            </a:r>
            <a:r>
              <a:rPr kumimoji="0" lang="en-GB" altLang="en-US" sz="2000" b="1" i="0" u="none" strike="noStrike" cap="none" normalizeH="0" baseline="0" dirty="0">
                <a:ln>
                  <a:noFill/>
                </a:ln>
                <a:solidFill>
                  <a:srgbClr val="000000"/>
                </a:solidFill>
                <a:effectLst/>
                <a:latin typeface="Aptos" panose="020B0004020202020204" pitchFamily="34" charset="0"/>
              </a:rPr>
              <a:t>Vishaka Exports V/s. Assistant Commissioner (ST) (FAC) </a:t>
            </a:r>
            <a:r>
              <a:rPr kumimoji="0" lang="pt-BR" altLang="en-US" sz="2000" b="1" i="0" u="none" strike="noStrike" cap="none" normalizeH="0" baseline="0" dirty="0">
                <a:ln>
                  <a:noFill/>
                </a:ln>
                <a:solidFill>
                  <a:srgbClr val="000000"/>
                </a:solidFill>
                <a:effectLst/>
                <a:latin typeface="Aptos" panose="020B0004020202020204" pitchFamily="34" charset="0"/>
              </a:rPr>
              <a:t>[2023] 147 taxmann.com 579 (Madras)</a:t>
            </a:r>
            <a:endParaRPr kumimoji="0" lang="en-US" altLang="en-US" sz="2000" b="1" i="0" u="none" strike="noStrike" cap="none" normalizeH="0" baseline="0" dirty="0">
              <a:ln>
                <a:noFill/>
              </a:ln>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36976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xmlns="" id="{0CEDEEC0-294D-9FFD-6FD7-109F18C453C2}"/>
              </a:ext>
            </a:extLst>
          </p:cNvPr>
          <p:cNvSpPr txBox="1"/>
          <p:nvPr/>
        </p:nvSpPr>
        <p:spPr>
          <a:xfrm>
            <a:off x="209984" y="119693"/>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CHARACTERISTICS OF NOTICE ISSUED IN GST</a:t>
            </a:r>
          </a:p>
        </p:txBody>
      </p:sp>
      <p:sp>
        <p:nvSpPr>
          <p:cNvPr id="15" name="Rectangle 4">
            <a:extLst>
              <a:ext uri="{FF2B5EF4-FFF2-40B4-BE49-F238E27FC236}">
                <a16:creationId xmlns:a16="http://schemas.microsoft.com/office/drawing/2014/main" xmlns="" id="{97D32A20-67BE-E1BB-84B5-0A6CB083560F}"/>
              </a:ext>
            </a:extLst>
          </p:cNvPr>
          <p:cNvSpPr>
            <a:spLocks noChangeArrowheads="1"/>
          </p:cNvSpPr>
          <p:nvPr/>
        </p:nvSpPr>
        <p:spPr bwMode="auto">
          <a:xfrm>
            <a:off x="398343" y="803855"/>
            <a:ext cx="11195698" cy="512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2000" b="0" i="0" u="none" strike="noStrike" cap="none" normalizeH="0" baseline="0" dirty="0">
                <a:ln>
                  <a:noFill/>
                </a:ln>
                <a:solidFill>
                  <a:schemeClr val="tx1"/>
                </a:solidFill>
                <a:effectLst/>
                <a:latin typeface="Aptos" panose="020B0004020202020204" pitchFamily="34" charset="0"/>
              </a:rPr>
              <a:t>Notice to be communicated manually, if the </a:t>
            </a:r>
            <a:r>
              <a:rPr lang="en-US" altLang="en-US" sz="2000" b="1" u="sng" dirty="0">
                <a:solidFill>
                  <a:srgbClr val="C00000"/>
                </a:solidFill>
                <a:latin typeface="Aptos" panose="020B0004020202020204" pitchFamily="34" charset="0"/>
              </a:rPr>
              <a:t>GST Registration has been cancelled</a:t>
            </a:r>
            <a:r>
              <a:rPr lang="en-US" altLang="en-US" sz="2000" dirty="0">
                <a:latin typeface="Aptos" panose="020B0004020202020204" pitchFamily="34" charset="0"/>
              </a:rPr>
              <a:t>. </a:t>
            </a:r>
            <a:r>
              <a:rPr lang="en-US" altLang="en-US" sz="2000" b="1" dirty="0">
                <a:latin typeface="Aptos" panose="020B0004020202020204" pitchFamily="34" charset="0"/>
              </a:rPr>
              <a:t>Eastern Machine Bricks &amp; Tiles Industries V/s. State of U.P [2024] 158 taxmann.com 384 (Allahabad)</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2000" b="0" i="0" u="none" strike="noStrike" cap="none" normalizeH="0" baseline="0" dirty="0">
                <a:ln>
                  <a:noFill/>
                </a:ln>
                <a:solidFill>
                  <a:schemeClr val="tx1"/>
                </a:solidFill>
                <a:effectLst/>
                <a:latin typeface="Aptos" panose="020B0004020202020204" pitchFamily="34" charset="0"/>
              </a:rPr>
              <a:t>It provides the taxpayer with an opportunity to explain the reasons for non-compliance </a:t>
            </a:r>
            <a:r>
              <a:rPr lang="en-US" altLang="en-US" sz="2000" dirty="0">
                <a:latin typeface="Aptos" panose="020B0004020202020204" pitchFamily="34" charset="0"/>
              </a:rPr>
              <a:t>in writing within 30 days of receiving the same. </a:t>
            </a: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lang="en-GB" altLang="en-US" sz="2000" dirty="0">
                <a:latin typeface="Aptos" panose="020B0004020202020204" pitchFamily="34" charset="0"/>
              </a:rPr>
              <a:t>Tax demand confirmed without hearing assessed is void </a:t>
            </a:r>
            <a:r>
              <a:rPr lang="en-GB" altLang="en-US" sz="2000" b="1" dirty="0" err="1">
                <a:latin typeface="Aptos" panose="020B0004020202020204" pitchFamily="34" charset="0"/>
              </a:rPr>
              <a:t>Tvl</a:t>
            </a:r>
            <a:r>
              <a:rPr lang="en-GB" altLang="en-US" sz="2000" b="1" dirty="0">
                <a:latin typeface="Aptos" panose="020B0004020202020204" pitchFamily="34" charset="0"/>
              </a:rPr>
              <a:t>. PL Lawrence Eggs Stores V/s. Assistant Commissioner </a:t>
            </a:r>
            <a:r>
              <a:rPr lang="pt-BR" altLang="en-US" sz="2000" b="1" dirty="0">
                <a:latin typeface="Aptos" panose="020B0004020202020204" pitchFamily="34" charset="0"/>
              </a:rPr>
              <a:t>[2024] 161 taxmann.com 371 (Madras)</a:t>
            </a: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lang="en-GB" altLang="en-US" sz="2000" dirty="0">
                <a:latin typeface="Aptos" panose="020B0004020202020204" pitchFamily="34" charset="0"/>
              </a:rPr>
              <a:t>A </a:t>
            </a:r>
            <a:r>
              <a:rPr lang="en-GB" altLang="en-US" sz="2000" b="1" u="sng" dirty="0">
                <a:solidFill>
                  <a:srgbClr val="C00000"/>
                </a:solidFill>
                <a:latin typeface="Aptos" panose="020B0004020202020204" pitchFamily="34" charset="0"/>
              </a:rPr>
              <a:t>Non-payment of GST </a:t>
            </a:r>
            <a:r>
              <a:rPr lang="en-GB" altLang="en-US" sz="2000" dirty="0">
                <a:latin typeface="Aptos" panose="020B0004020202020204" pitchFamily="34" charset="0"/>
              </a:rPr>
              <a:t>cannot instigate an action under section 74. Section 74(1) can be invoked solely when tax non-payment is a result of fraud or </a:t>
            </a:r>
            <a:r>
              <a:rPr lang="en-GB" altLang="en-US" sz="2000" dirty="0" err="1">
                <a:latin typeface="Aptos" panose="020B0004020202020204" pitchFamily="34" charset="0"/>
              </a:rPr>
              <a:t>willful</a:t>
            </a:r>
            <a:r>
              <a:rPr lang="en-GB" altLang="en-US" sz="2000" dirty="0">
                <a:latin typeface="Aptos" panose="020B0004020202020204" pitchFamily="34" charset="0"/>
              </a:rPr>
              <a:t> mis-statement/suppression of facts to evade tax. </a:t>
            </a:r>
            <a:r>
              <a:rPr lang="en-GB" altLang="en-US" sz="2000" b="1" dirty="0">
                <a:latin typeface="Aptos" panose="020B0004020202020204" pitchFamily="34" charset="0"/>
              </a:rPr>
              <a:t>C.C., C.E. &amp; S.T. – Bangalore (Adjudication) Etc. Vs. M/s Northern Operating Systems </a:t>
            </a:r>
            <a:r>
              <a:rPr lang="en-GB" altLang="en-US" sz="2000" b="1" dirty="0" err="1">
                <a:latin typeface="Aptos" panose="020B0004020202020204" pitchFamily="34" charset="0"/>
              </a:rPr>
              <a:t>Pvt.</a:t>
            </a:r>
            <a:r>
              <a:rPr lang="en-GB" altLang="en-US" sz="2000" b="1" dirty="0">
                <a:latin typeface="Aptos" panose="020B0004020202020204" pitchFamily="34" charset="0"/>
              </a:rPr>
              <a:t> Ltd. – 2022(5) TMI 967</a:t>
            </a:r>
            <a:endParaRPr lang="pt-BR" altLang="en-US" sz="2000" b="1" dirty="0">
              <a:latin typeface="Aptos" panose="020B00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endParaRPr lang="en-US" altLang="en-US" sz="2000" dirty="0">
              <a:latin typeface="Aptos" panose="020B0004020202020204" pitchFamily="34" charset="0"/>
            </a:endParaRPr>
          </a:p>
        </p:txBody>
      </p:sp>
    </p:spTree>
    <p:extLst>
      <p:ext uri="{BB962C8B-B14F-4D97-AF65-F5344CB8AC3E}">
        <p14:creationId xmlns:p14="http://schemas.microsoft.com/office/powerpoint/2010/main" val="3442406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379303" y="2590403"/>
            <a:ext cx="9433393" cy="2400657"/>
          </a:xfrm>
          <a:prstGeom prst="rect">
            <a:avLst/>
          </a:prstGeom>
          <a:noFill/>
        </p:spPr>
        <p:txBody>
          <a:bodyPr wrap="square" rtlCol="0">
            <a:spAutoFit/>
          </a:bodyPr>
          <a:lstStyle/>
          <a:p>
            <a:pPr algn="ctr"/>
            <a:r>
              <a:rPr lang="fr-FR" sz="5000" b="1" u="sng" dirty="0">
                <a:solidFill>
                  <a:srgbClr val="12254A"/>
                </a:solidFill>
                <a:latin typeface="Century Schoolbook" panose="02040604050505020304" pitchFamily="18" charset="0"/>
              </a:rPr>
              <a:t>DIFFERENCE IN TURNOVER IN OUTWARD SUPPLY</a:t>
            </a:r>
          </a:p>
        </p:txBody>
      </p:sp>
    </p:spTree>
    <p:extLst>
      <p:ext uri="{BB962C8B-B14F-4D97-AF65-F5344CB8AC3E}">
        <p14:creationId xmlns:p14="http://schemas.microsoft.com/office/powerpoint/2010/main" val="795943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Oval 39">
            <a:extLst>
              <a:ext uri="{FF2B5EF4-FFF2-40B4-BE49-F238E27FC236}">
                <a16:creationId xmlns:a16="http://schemas.microsoft.com/office/drawing/2014/main" xmlns="" id="{40E2E392-C9E8-C64A-66F7-C6DFD77DF4E5}"/>
              </a:ext>
            </a:extLst>
          </p:cNvPr>
          <p:cNvSpPr/>
          <p:nvPr/>
        </p:nvSpPr>
        <p:spPr>
          <a:xfrm>
            <a:off x="3536183" y="5489902"/>
            <a:ext cx="4584240" cy="448251"/>
          </a:xfrm>
          <a:prstGeom prst="ellipse">
            <a:avLst/>
          </a:prstGeom>
          <a:solidFill>
            <a:schemeClr val="tx1">
              <a:lumMod val="75000"/>
              <a:lumOff val="25000"/>
              <a:alpha val="58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41" name="Group 40">
            <a:extLst>
              <a:ext uri="{FF2B5EF4-FFF2-40B4-BE49-F238E27FC236}">
                <a16:creationId xmlns:a16="http://schemas.microsoft.com/office/drawing/2014/main" xmlns="" id="{84FC1630-929A-BB0E-0DC7-DE3B99DA0BD6}"/>
              </a:ext>
            </a:extLst>
          </p:cNvPr>
          <p:cNvGrpSpPr/>
          <p:nvPr/>
        </p:nvGrpSpPr>
        <p:grpSpPr>
          <a:xfrm rot="5400000" flipV="1">
            <a:off x="4266174" y="3392910"/>
            <a:ext cx="3020470" cy="3020470"/>
            <a:chOff x="6876256" y="3063517"/>
            <a:chExt cx="1944216" cy="1944216"/>
          </a:xfrm>
          <a:scene3d>
            <a:camera prst="perspectiveLeft">
              <a:rot lat="0" lon="3900000" rev="0"/>
            </a:camera>
            <a:lightRig rig="glow" dir="t"/>
          </a:scene3d>
        </p:grpSpPr>
        <p:sp>
          <p:nvSpPr>
            <p:cNvPr id="42" name="Oval 41">
              <a:extLst>
                <a:ext uri="{FF2B5EF4-FFF2-40B4-BE49-F238E27FC236}">
                  <a16:creationId xmlns:a16="http://schemas.microsoft.com/office/drawing/2014/main" xmlns="" id="{D157D250-EBDA-94CE-5788-80677205A0A4}"/>
                </a:ext>
              </a:extLst>
            </p:cNvPr>
            <p:cNvSpPr/>
            <p:nvPr/>
          </p:nvSpPr>
          <p:spPr>
            <a:xfrm>
              <a:off x="6876256" y="3063517"/>
              <a:ext cx="1944216" cy="1944216"/>
            </a:xfrm>
            <a:prstGeom prst="ellipse">
              <a:avLst/>
            </a:prstGeom>
            <a:solidFill>
              <a:schemeClr val="bg1"/>
            </a:solidFill>
            <a:ln w="165100">
              <a:solidFill>
                <a:schemeClr val="accent4"/>
              </a:solidFill>
            </a:ln>
            <a:sp3d extrusionH="171450" contourW="12700" prstMaterial="plastic">
              <a:extrusionClr>
                <a:schemeClr val="accent4">
                  <a:lumMod val="50000"/>
                </a:schemeClr>
              </a:extrusionClr>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3" name="Oval 42">
              <a:extLst>
                <a:ext uri="{FF2B5EF4-FFF2-40B4-BE49-F238E27FC236}">
                  <a16:creationId xmlns:a16="http://schemas.microsoft.com/office/drawing/2014/main" xmlns="" id="{F9B5043F-1C1D-8FA5-4E0E-855830543526}"/>
                </a:ext>
              </a:extLst>
            </p:cNvPr>
            <p:cNvSpPr/>
            <p:nvPr/>
          </p:nvSpPr>
          <p:spPr>
            <a:xfrm>
              <a:off x="7165759" y="3353020"/>
              <a:ext cx="1365211" cy="1365211"/>
            </a:xfrm>
            <a:prstGeom prst="ellipse">
              <a:avLst/>
            </a:prstGeom>
            <a:solidFill>
              <a:schemeClr val="bg1"/>
            </a:solidFill>
            <a:ln w="165100">
              <a:solidFill>
                <a:schemeClr val="accent4"/>
              </a:solidFill>
            </a:ln>
            <a:sp3d extrusionH="171450" contourW="12700">
              <a:extrusionClr>
                <a:schemeClr val="bg1"/>
              </a:extrusionClr>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4" name="Oval 43">
              <a:extLst>
                <a:ext uri="{FF2B5EF4-FFF2-40B4-BE49-F238E27FC236}">
                  <a16:creationId xmlns:a16="http://schemas.microsoft.com/office/drawing/2014/main" xmlns="" id="{9421CC9E-FA0A-4D6F-AB4C-05C6E06939DF}"/>
                </a:ext>
              </a:extLst>
            </p:cNvPr>
            <p:cNvSpPr/>
            <p:nvPr/>
          </p:nvSpPr>
          <p:spPr>
            <a:xfrm>
              <a:off x="7487073" y="3674334"/>
              <a:ext cx="722583" cy="722583"/>
            </a:xfrm>
            <a:prstGeom prst="ellipse">
              <a:avLst/>
            </a:prstGeom>
            <a:solidFill>
              <a:schemeClr val="accent4"/>
            </a:solidFill>
            <a:ln w="165100">
              <a:solidFill>
                <a:schemeClr val="accent4"/>
              </a:solidFill>
            </a:ln>
            <a:sp3d extrusionH="171450" contourW="12700">
              <a:extrusionClr>
                <a:schemeClr val="bg1"/>
              </a:extrusionClr>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45" name="Rectangle 44">
            <a:extLst>
              <a:ext uri="{FF2B5EF4-FFF2-40B4-BE49-F238E27FC236}">
                <a16:creationId xmlns:a16="http://schemas.microsoft.com/office/drawing/2014/main" xmlns="" id="{3FBCAE2F-EAD7-7FDB-ACA0-F5DD2300C224}"/>
              </a:ext>
            </a:extLst>
          </p:cNvPr>
          <p:cNvSpPr/>
          <p:nvPr/>
        </p:nvSpPr>
        <p:spPr>
          <a:xfrm>
            <a:off x="5838681" y="1949360"/>
            <a:ext cx="1580056" cy="45769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xmlns="" id="{8C61BAB9-621E-DB3B-B9CA-898588DBC6D1}"/>
              </a:ext>
            </a:extLst>
          </p:cNvPr>
          <p:cNvSpPr/>
          <p:nvPr/>
        </p:nvSpPr>
        <p:spPr>
          <a:xfrm>
            <a:off x="5838279" y="2645800"/>
            <a:ext cx="1580056" cy="45769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xmlns="" id="{BEB4596B-2058-7F8B-70D6-F765FB00BEE7}"/>
              </a:ext>
            </a:extLst>
          </p:cNvPr>
          <p:cNvSpPr/>
          <p:nvPr/>
        </p:nvSpPr>
        <p:spPr>
          <a:xfrm>
            <a:off x="4214407" y="3107901"/>
            <a:ext cx="1580056" cy="45769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xmlns="" id="{376AF1A2-F954-03D1-99FB-435D240E77CA}"/>
              </a:ext>
            </a:extLst>
          </p:cNvPr>
          <p:cNvSpPr/>
          <p:nvPr/>
        </p:nvSpPr>
        <p:spPr>
          <a:xfrm>
            <a:off x="4197082" y="3815787"/>
            <a:ext cx="1580056" cy="457695"/>
          </a:xfrm>
          <a:prstGeom prst="rect">
            <a:avLst/>
          </a:prstGeom>
          <a:solidFill>
            <a:srgbClr val="8CA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xmlns="" id="{0CE360DE-0B7A-B584-8977-1C4A7630E1B9}"/>
              </a:ext>
            </a:extLst>
          </p:cNvPr>
          <p:cNvGrpSpPr/>
          <p:nvPr/>
        </p:nvGrpSpPr>
        <p:grpSpPr>
          <a:xfrm>
            <a:off x="5383712" y="843558"/>
            <a:ext cx="785394" cy="4017727"/>
            <a:chOff x="5703307" y="1253137"/>
            <a:chExt cx="785394" cy="4017727"/>
          </a:xfrm>
          <a:effectLst>
            <a:outerShdw blurRad="63500" sx="102000" sy="102000" algn="ctr" rotWithShape="0">
              <a:prstClr val="black">
                <a:alpha val="40000"/>
              </a:prstClr>
            </a:outerShdw>
          </a:effectLst>
        </p:grpSpPr>
        <p:grpSp>
          <p:nvGrpSpPr>
            <p:cNvPr id="50" name="Group 49">
              <a:extLst>
                <a:ext uri="{FF2B5EF4-FFF2-40B4-BE49-F238E27FC236}">
                  <a16:creationId xmlns:a16="http://schemas.microsoft.com/office/drawing/2014/main" xmlns="" id="{591CF4BE-4D48-9E6E-303B-344CDB1BEB43}"/>
                </a:ext>
              </a:extLst>
            </p:cNvPr>
            <p:cNvGrpSpPr/>
            <p:nvPr/>
          </p:nvGrpSpPr>
          <p:grpSpPr>
            <a:xfrm rot="5400000">
              <a:off x="4212938" y="2743506"/>
              <a:ext cx="3766132" cy="785394"/>
              <a:chOff x="530382" y="3527998"/>
              <a:chExt cx="3766132" cy="785394"/>
            </a:xfrm>
          </p:grpSpPr>
          <p:sp>
            <p:nvSpPr>
              <p:cNvPr id="52" name="Trapezoid 33">
                <a:extLst>
                  <a:ext uri="{FF2B5EF4-FFF2-40B4-BE49-F238E27FC236}">
                    <a16:creationId xmlns:a16="http://schemas.microsoft.com/office/drawing/2014/main" xmlns="" id="{97F6BDA4-8EE0-491B-CA34-5C7D99DD3345}"/>
                  </a:ext>
                </a:extLst>
              </p:cNvPr>
              <p:cNvSpPr/>
              <p:nvPr/>
            </p:nvSpPr>
            <p:spPr>
              <a:xfrm rot="16200000" flipH="1">
                <a:off x="2558919" y="2229390"/>
                <a:ext cx="91910" cy="3383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53" name="Parallelogram 52">
                <a:extLst>
                  <a:ext uri="{FF2B5EF4-FFF2-40B4-BE49-F238E27FC236}">
                    <a16:creationId xmlns:a16="http://schemas.microsoft.com/office/drawing/2014/main" xmlns="" id="{ED3D6998-045A-3A6F-8797-A7EFE9CF4FE9}"/>
                  </a:ext>
                </a:extLst>
              </p:cNvPr>
              <p:cNvSpPr/>
              <p:nvPr/>
            </p:nvSpPr>
            <p:spPr>
              <a:xfrm rot="21494940">
                <a:off x="530382" y="3919841"/>
                <a:ext cx="974510" cy="192665"/>
              </a:xfrm>
              <a:prstGeom prst="parallelogram">
                <a:avLst>
                  <a:gd name="adj" fmla="val 19222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54" name="Parallelogram 53">
                <a:extLst>
                  <a:ext uri="{FF2B5EF4-FFF2-40B4-BE49-F238E27FC236}">
                    <a16:creationId xmlns:a16="http://schemas.microsoft.com/office/drawing/2014/main" xmlns="" id="{E685B654-4315-BDD2-B4EC-D3DA8E1A26E0}"/>
                  </a:ext>
                </a:extLst>
              </p:cNvPr>
              <p:cNvSpPr/>
              <p:nvPr/>
            </p:nvSpPr>
            <p:spPr>
              <a:xfrm rot="21480000" flipH="1">
                <a:off x="689802" y="3527998"/>
                <a:ext cx="723856" cy="359650"/>
              </a:xfrm>
              <a:prstGeom prst="parallelogram">
                <a:avLst>
                  <a:gd name="adj" fmla="val 62269"/>
                </a:avLst>
              </a:prstGeom>
              <a:gradFill>
                <a:gsLst>
                  <a:gs pos="0">
                    <a:schemeClr val="accent1">
                      <a:lumMod val="60000"/>
                    </a:schemeClr>
                  </a:gs>
                  <a:gs pos="100000">
                    <a:schemeClr val="accent1">
                      <a:lumMod val="6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55" name="Parallelogram 54">
                <a:extLst>
                  <a:ext uri="{FF2B5EF4-FFF2-40B4-BE49-F238E27FC236}">
                    <a16:creationId xmlns:a16="http://schemas.microsoft.com/office/drawing/2014/main" xmlns="" id="{30C71B95-F935-011C-64F0-AE78681B3558}"/>
                  </a:ext>
                </a:extLst>
              </p:cNvPr>
              <p:cNvSpPr/>
              <p:nvPr/>
            </p:nvSpPr>
            <p:spPr>
              <a:xfrm rot="120000">
                <a:off x="689802" y="3953742"/>
                <a:ext cx="723856" cy="359650"/>
              </a:xfrm>
              <a:prstGeom prst="parallelogram">
                <a:avLst>
                  <a:gd name="adj" fmla="val 6226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56" name="Parallelogram 55">
                <a:extLst>
                  <a:ext uri="{FF2B5EF4-FFF2-40B4-BE49-F238E27FC236}">
                    <a16:creationId xmlns:a16="http://schemas.microsoft.com/office/drawing/2014/main" xmlns="" id="{641B9A35-A701-BE5D-9BE9-BB4870189D24}"/>
                  </a:ext>
                </a:extLst>
              </p:cNvPr>
              <p:cNvSpPr/>
              <p:nvPr/>
            </p:nvSpPr>
            <p:spPr>
              <a:xfrm flipH="1">
                <a:off x="566133" y="3761742"/>
                <a:ext cx="850658" cy="161494"/>
              </a:xfrm>
              <a:prstGeom prst="parallelogram">
                <a:avLst>
                  <a:gd name="adj" fmla="val 20586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grpSp>
        <p:sp>
          <p:nvSpPr>
            <p:cNvPr id="51" name="Freeform: Shape 50">
              <a:extLst>
                <a:ext uri="{FF2B5EF4-FFF2-40B4-BE49-F238E27FC236}">
                  <a16:creationId xmlns:a16="http://schemas.microsoft.com/office/drawing/2014/main" xmlns="" id="{48A78161-FA7A-0734-9748-FADDBEEB229C}"/>
                </a:ext>
              </a:extLst>
            </p:cNvPr>
            <p:cNvSpPr/>
            <p:nvPr/>
          </p:nvSpPr>
          <p:spPr>
            <a:xfrm flipH="1">
              <a:off x="6031453" y="4660104"/>
              <a:ext cx="133973" cy="610760"/>
            </a:xfrm>
            <a:custGeom>
              <a:avLst/>
              <a:gdLst>
                <a:gd name="connsiteX0" fmla="*/ 134372 w 148218"/>
                <a:gd name="connsiteY0" fmla="*/ 0 h 610760"/>
                <a:gd name="connsiteX1" fmla="*/ 13846 w 148218"/>
                <a:gd name="connsiteY1" fmla="*/ 0 h 610760"/>
                <a:gd name="connsiteX2" fmla="*/ 0 w 148218"/>
                <a:gd name="connsiteY2" fmla="*/ 393700 h 610760"/>
                <a:gd name="connsiteX3" fmla="*/ 5966 w 148218"/>
                <a:gd name="connsiteY3" fmla="*/ 393700 h 610760"/>
                <a:gd name="connsiteX4" fmla="*/ 15395 w 148218"/>
                <a:gd name="connsiteY4" fmla="*/ 423553 h 610760"/>
                <a:gd name="connsiteX5" fmla="*/ 42763 w 148218"/>
                <a:gd name="connsiteY5" fmla="*/ 446014 h 610760"/>
                <a:gd name="connsiteX6" fmla="*/ 63272 w 148218"/>
                <a:gd name="connsiteY6" fmla="*/ 446036 h 610760"/>
                <a:gd name="connsiteX7" fmla="*/ 63272 w 148218"/>
                <a:gd name="connsiteY7" fmla="*/ 610760 h 610760"/>
                <a:gd name="connsiteX8" fmla="*/ 84954 w 148218"/>
                <a:gd name="connsiteY8" fmla="*/ 610760 h 610760"/>
                <a:gd name="connsiteX9" fmla="*/ 84954 w 148218"/>
                <a:gd name="connsiteY9" fmla="*/ 446059 h 610760"/>
                <a:gd name="connsiteX10" fmla="*/ 105305 w 148218"/>
                <a:gd name="connsiteY10" fmla="*/ 446080 h 610760"/>
                <a:gd name="connsiteX11" fmla="*/ 132726 w 148218"/>
                <a:gd name="connsiteY11" fmla="*/ 423691 h 610760"/>
                <a:gd name="connsiteX12" fmla="*/ 142301 w 148218"/>
                <a:gd name="connsiteY12" fmla="*/ 393700 h 610760"/>
                <a:gd name="connsiteX13" fmla="*/ 148218 w 148218"/>
                <a:gd name="connsiteY13" fmla="*/ 393700 h 61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18" h="610760">
                  <a:moveTo>
                    <a:pt x="134372" y="0"/>
                  </a:moveTo>
                  <a:lnTo>
                    <a:pt x="13846" y="0"/>
                  </a:lnTo>
                  <a:lnTo>
                    <a:pt x="0" y="393700"/>
                  </a:lnTo>
                  <a:lnTo>
                    <a:pt x="5966" y="393700"/>
                  </a:lnTo>
                  <a:lnTo>
                    <a:pt x="15395" y="423553"/>
                  </a:lnTo>
                  <a:cubicBezTo>
                    <a:pt x="21878" y="432955"/>
                    <a:pt x="31249" y="440802"/>
                    <a:pt x="42763" y="446014"/>
                  </a:cubicBezTo>
                  <a:lnTo>
                    <a:pt x="63272" y="446036"/>
                  </a:lnTo>
                  <a:lnTo>
                    <a:pt x="63272" y="610760"/>
                  </a:lnTo>
                  <a:lnTo>
                    <a:pt x="84954" y="610760"/>
                  </a:lnTo>
                  <a:lnTo>
                    <a:pt x="84954" y="446059"/>
                  </a:lnTo>
                  <a:lnTo>
                    <a:pt x="105305" y="446080"/>
                  </a:lnTo>
                  <a:cubicBezTo>
                    <a:pt x="116828" y="440896"/>
                    <a:pt x="126218" y="433073"/>
                    <a:pt x="132726" y="423691"/>
                  </a:cubicBezTo>
                  <a:lnTo>
                    <a:pt x="142301" y="393700"/>
                  </a:lnTo>
                  <a:lnTo>
                    <a:pt x="148218" y="3937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grpSp>
      <p:grpSp>
        <p:nvGrpSpPr>
          <p:cNvPr id="57" name="그룹 6">
            <a:extLst>
              <a:ext uri="{FF2B5EF4-FFF2-40B4-BE49-F238E27FC236}">
                <a16:creationId xmlns:a16="http://schemas.microsoft.com/office/drawing/2014/main" xmlns="" id="{2810BFF9-CE87-1B82-57D3-1EDBA1492B5E}"/>
              </a:ext>
            </a:extLst>
          </p:cNvPr>
          <p:cNvGrpSpPr/>
          <p:nvPr/>
        </p:nvGrpSpPr>
        <p:grpSpPr>
          <a:xfrm>
            <a:off x="5601894" y="1074053"/>
            <a:ext cx="2183933" cy="1895581"/>
            <a:chOff x="2097778" y="1265900"/>
            <a:chExt cx="2183932" cy="1895581"/>
          </a:xfrm>
          <a:solidFill>
            <a:schemeClr val="accent6">
              <a:lumMod val="75000"/>
            </a:schemeClr>
          </a:solidFill>
        </p:grpSpPr>
        <p:sp>
          <p:nvSpPr>
            <p:cNvPr id="58" name="Rounded Rectangle 14">
              <a:extLst>
                <a:ext uri="{FF2B5EF4-FFF2-40B4-BE49-F238E27FC236}">
                  <a16:creationId xmlns:a16="http://schemas.microsoft.com/office/drawing/2014/main" xmlns="" id="{A8690BFD-1D09-751A-BE68-96F46F7D9B39}"/>
                </a:ext>
              </a:extLst>
            </p:cNvPr>
            <p:cNvSpPr/>
            <p:nvPr/>
          </p:nvSpPr>
          <p:spPr>
            <a:xfrm>
              <a:off x="2097778" y="2362580"/>
              <a:ext cx="138452" cy="283691"/>
            </a:xfrm>
            <a:custGeom>
              <a:avLst/>
              <a:gdLst/>
              <a:ahLst/>
              <a:cxnLst/>
              <a:rect l="l" t="t" r="r" b="b"/>
              <a:pathLst>
                <a:path w="142312" h="291601">
                  <a:moveTo>
                    <a:pt x="142312" y="0"/>
                  </a:moveTo>
                  <a:lnTo>
                    <a:pt x="142312" y="291601"/>
                  </a:lnTo>
                  <a:cubicBezTo>
                    <a:pt x="63311" y="290095"/>
                    <a:pt x="0" y="225341"/>
                    <a:pt x="0" y="145800"/>
                  </a:cubicBezTo>
                  <a:cubicBezTo>
                    <a:pt x="0" y="66260"/>
                    <a:pt x="63311" y="1506"/>
                    <a:pt x="142312"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9" name="자유형: 도형 117">
              <a:extLst>
                <a:ext uri="{FF2B5EF4-FFF2-40B4-BE49-F238E27FC236}">
                  <a16:creationId xmlns:a16="http://schemas.microsoft.com/office/drawing/2014/main" xmlns="" id="{97AB4C64-3CAD-9A01-E3E7-994F814C81FD}"/>
                </a:ext>
              </a:extLst>
            </p:cNvPr>
            <p:cNvSpPr/>
            <p:nvPr/>
          </p:nvSpPr>
          <p:spPr>
            <a:xfrm rot="13500000">
              <a:off x="2297584" y="1177356"/>
              <a:ext cx="1895581" cy="2072670"/>
            </a:xfrm>
            <a:custGeom>
              <a:avLst/>
              <a:gdLst>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1555636 w 1895581"/>
                <a:gd name="connsiteY14" fmla="*/ 842725 h 2072670"/>
                <a:gd name="connsiteX15" fmla="*/ 712411 w 1895581"/>
                <a:gd name="connsiteY15" fmla="*/ 1685950 h 2072670"/>
                <a:gd name="connsiteX16" fmla="*/ 712175 w 1895581"/>
                <a:gd name="connsiteY16" fmla="*/ 1685715 h 2072670"/>
                <a:gd name="connsiteX17" fmla="*/ 509099 w 1895581"/>
                <a:gd name="connsiteY17" fmla="*/ 1888790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712175 w 1895581"/>
                <a:gd name="connsiteY15" fmla="*/ 1685715 h 2072670"/>
                <a:gd name="connsiteX16" fmla="*/ 509099 w 1895581"/>
                <a:gd name="connsiteY16" fmla="*/ 1888790 h 2072670"/>
                <a:gd name="connsiteX17" fmla="*/ 682524 w 1895581"/>
                <a:gd name="connsiteY17"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509099 w 1895581"/>
                <a:gd name="connsiteY15" fmla="*/ 1888790 h 2072670"/>
                <a:gd name="connsiteX16" fmla="*/ 682524 w 1895581"/>
                <a:gd name="connsiteY16"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1249238 w 1895581"/>
                <a:gd name="connsiteY6" fmla="*/ 509421 h 2072670"/>
                <a:gd name="connsiteX7" fmla="*/ 1255435 w 1895581"/>
                <a:gd name="connsiteY7" fmla="*/ 515618 h 2072670"/>
                <a:gd name="connsiteX8" fmla="*/ 1531526 w 1895581"/>
                <a:gd name="connsiteY8" fmla="*/ 239527 h 2072670"/>
                <a:gd name="connsiteX9" fmla="*/ 1531526 w 1895581"/>
                <a:gd name="connsiteY9" fmla="*/ 0 h 2072670"/>
                <a:gd name="connsiteX10" fmla="*/ 1845973 w 1895581"/>
                <a:gd name="connsiteY10" fmla="*/ 314448 h 2072670"/>
                <a:gd name="connsiteX11" fmla="*/ 1845973 w 1895581"/>
                <a:gd name="connsiteY11" fmla="*/ 553975 h 2072670"/>
                <a:gd name="connsiteX12" fmla="*/ 1556430 w 1895581"/>
                <a:gd name="connsiteY12" fmla="*/ 843519 h 2072670"/>
                <a:gd name="connsiteX13" fmla="*/ 712411 w 1895581"/>
                <a:gd name="connsiteY13" fmla="*/ 1685950 h 2072670"/>
                <a:gd name="connsiteX14" fmla="*/ 509099 w 1895581"/>
                <a:gd name="connsiteY14" fmla="*/ 1888790 h 2072670"/>
                <a:gd name="connsiteX15" fmla="*/ 682524 w 1895581"/>
                <a:gd name="connsiteY15"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712411 w 1895581"/>
                <a:gd name="connsiteY12" fmla="*/ 1685950 h 2072670"/>
                <a:gd name="connsiteX13" fmla="*/ 509099 w 1895581"/>
                <a:gd name="connsiteY13" fmla="*/ 1888790 h 2072670"/>
                <a:gd name="connsiteX14" fmla="*/ 682524 w 1895581"/>
                <a:gd name="connsiteY14"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509099 w 1895581"/>
                <a:gd name="connsiteY12" fmla="*/ 1888790 h 2072670"/>
                <a:gd name="connsiteX13" fmla="*/ 682524 w 1895581"/>
                <a:gd name="connsiteY13"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509099 w 1895581"/>
                <a:gd name="connsiteY11" fmla="*/ 1888790 h 2072670"/>
                <a:gd name="connsiteX12" fmla="*/ 682524 w 1895581"/>
                <a:gd name="connsiteY12"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531526 w 1895581"/>
                <a:gd name="connsiteY6" fmla="*/ 239527 h 2072670"/>
                <a:gd name="connsiteX7" fmla="*/ 1531526 w 1895581"/>
                <a:gd name="connsiteY7" fmla="*/ 0 h 2072670"/>
                <a:gd name="connsiteX8" fmla="*/ 1845973 w 1895581"/>
                <a:gd name="connsiteY8" fmla="*/ 314448 h 2072670"/>
                <a:gd name="connsiteX9" fmla="*/ 1845973 w 1895581"/>
                <a:gd name="connsiteY9" fmla="*/ 553975 h 2072670"/>
                <a:gd name="connsiteX10" fmla="*/ 509099 w 1895581"/>
                <a:gd name="connsiteY10" fmla="*/ 1888790 h 2072670"/>
                <a:gd name="connsiteX11" fmla="*/ 682524 w 1895581"/>
                <a:gd name="connsiteY11"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531526 w 1895581"/>
                <a:gd name="connsiteY5" fmla="*/ 239527 h 2072670"/>
                <a:gd name="connsiteX6" fmla="*/ 1531526 w 1895581"/>
                <a:gd name="connsiteY6" fmla="*/ 0 h 2072670"/>
                <a:gd name="connsiteX7" fmla="*/ 1845973 w 1895581"/>
                <a:gd name="connsiteY7" fmla="*/ 314448 h 2072670"/>
                <a:gd name="connsiteX8" fmla="*/ 1845973 w 1895581"/>
                <a:gd name="connsiteY8" fmla="*/ 553975 h 2072670"/>
                <a:gd name="connsiteX9" fmla="*/ 509099 w 1895581"/>
                <a:gd name="connsiteY9" fmla="*/ 1888790 h 2072670"/>
                <a:gd name="connsiteX10" fmla="*/ 682524 w 1895581"/>
                <a:gd name="connsiteY10" fmla="*/ 1996592 h 2072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95581" h="2072670">
                  <a:moveTo>
                    <a:pt x="682524" y="1996592"/>
                  </a:moveTo>
                  <a:lnTo>
                    <a:pt x="11451" y="2072670"/>
                  </a:lnTo>
                  <a:lnTo>
                    <a:pt x="0" y="2061220"/>
                  </a:lnTo>
                  <a:lnTo>
                    <a:pt x="84087" y="1398156"/>
                  </a:lnTo>
                  <a:lnTo>
                    <a:pt x="196646" y="1572348"/>
                  </a:lnTo>
                  <a:lnTo>
                    <a:pt x="1531526" y="239527"/>
                  </a:lnTo>
                  <a:cubicBezTo>
                    <a:pt x="1597670" y="173383"/>
                    <a:pt x="1597670" y="66144"/>
                    <a:pt x="1531526" y="0"/>
                  </a:cubicBezTo>
                  <a:lnTo>
                    <a:pt x="1845973" y="314448"/>
                  </a:lnTo>
                  <a:cubicBezTo>
                    <a:pt x="1912117" y="380592"/>
                    <a:pt x="1912117" y="487832"/>
                    <a:pt x="1845973" y="553975"/>
                  </a:cubicBezTo>
                  <a:lnTo>
                    <a:pt x="509099" y="1888790"/>
                  </a:lnTo>
                  <a:lnTo>
                    <a:pt x="682524" y="1996592"/>
                  </a:lnTo>
                  <a:close/>
                </a:path>
              </a:pathLst>
            </a:custGeom>
            <a:grpFill/>
            <a:ln>
              <a:noFill/>
            </a:ln>
            <a:effectLst>
              <a:outerShdw blurRad="381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1" dirty="0"/>
            </a:p>
          </p:txBody>
        </p:sp>
      </p:grpSp>
      <p:sp>
        <p:nvSpPr>
          <p:cNvPr id="60" name="TextBox 59">
            <a:extLst>
              <a:ext uri="{FF2B5EF4-FFF2-40B4-BE49-F238E27FC236}">
                <a16:creationId xmlns:a16="http://schemas.microsoft.com/office/drawing/2014/main" xmlns="" id="{F2845241-B42B-6AE9-E4B0-E791AF2D92DE}"/>
              </a:ext>
            </a:extLst>
          </p:cNvPr>
          <p:cNvSpPr txBox="1"/>
          <p:nvPr/>
        </p:nvSpPr>
        <p:spPr>
          <a:xfrm>
            <a:off x="6179349" y="1800635"/>
            <a:ext cx="1795795" cy="276999"/>
          </a:xfrm>
          <a:prstGeom prst="rect">
            <a:avLst/>
          </a:prstGeom>
          <a:noFill/>
        </p:spPr>
        <p:txBody>
          <a:bodyPr wrap="square" rtlCol="0">
            <a:spAutoFit/>
          </a:bodyPr>
          <a:lstStyle/>
          <a:p>
            <a:r>
              <a:rPr lang="en-US" altLang="ko-KR" sz="1200" b="1" dirty="0">
                <a:solidFill>
                  <a:schemeClr val="bg1"/>
                </a:solidFill>
                <a:latin typeface="Century Schoolbook" panose="02040604050505020304" pitchFamily="18" charset="0"/>
                <a:cs typeface="Arial" pitchFamily="34" charset="0"/>
              </a:rPr>
              <a:t>GSTR 9 / 1 / 3B</a:t>
            </a:r>
            <a:endParaRPr lang="ko-KR" altLang="en-US" sz="1200" b="1" dirty="0">
              <a:solidFill>
                <a:schemeClr val="bg1"/>
              </a:solidFill>
              <a:latin typeface="Century Schoolbook" panose="02040604050505020304" pitchFamily="18" charset="0"/>
              <a:cs typeface="Arial" pitchFamily="34" charset="0"/>
            </a:endParaRPr>
          </a:p>
        </p:txBody>
      </p:sp>
      <p:grpSp>
        <p:nvGrpSpPr>
          <p:cNvPr id="61" name="그룹 7">
            <a:extLst>
              <a:ext uri="{FF2B5EF4-FFF2-40B4-BE49-F238E27FC236}">
                <a16:creationId xmlns:a16="http://schemas.microsoft.com/office/drawing/2014/main" xmlns="" id="{3E3B7651-C689-E266-4CA4-A5385880236B}"/>
              </a:ext>
            </a:extLst>
          </p:cNvPr>
          <p:cNvGrpSpPr/>
          <p:nvPr/>
        </p:nvGrpSpPr>
        <p:grpSpPr>
          <a:xfrm>
            <a:off x="5601894" y="1750060"/>
            <a:ext cx="2183933" cy="1895581"/>
            <a:chOff x="3912068" y="2691711"/>
            <a:chExt cx="2183932" cy="1895581"/>
          </a:xfrm>
        </p:grpSpPr>
        <p:sp>
          <p:nvSpPr>
            <p:cNvPr id="62" name="Rounded Rectangle 14">
              <a:extLst>
                <a:ext uri="{FF2B5EF4-FFF2-40B4-BE49-F238E27FC236}">
                  <a16:creationId xmlns:a16="http://schemas.microsoft.com/office/drawing/2014/main" xmlns="" id="{6282783C-5749-1E56-F7E1-C31F9FD85AF3}"/>
                </a:ext>
              </a:extLst>
            </p:cNvPr>
            <p:cNvSpPr/>
            <p:nvPr/>
          </p:nvSpPr>
          <p:spPr>
            <a:xfrm>
              <a:off x="3912068" y="3788391"/>
              <a:ext cx="138452" cy="283691"/>
            </a:xfrm>
            <a:custGeom>
              <a:avLst/>
              <a:gdLst/>
              <a:ahLst/>
              <a:cxnLst/>
              <a:rect l="l" t="t" r="r" b="b"/>
              <a:pathLst>
                <a:path w="142312" h="291601">
                  <a:moveTo>
                    <a:pt x="142312" y="0"/>
                  </a:moveTo>
                  <a:lnTo>
                    <a:pt x="142312" y="291601"/>
                  </a:lnTo>
                  <a:cubicBezTo>
                    <a:pt x="63311" y="290095"/>
                    <a:pt x="0" y="225341"/>
                    <a:pt x="0" y="145800"/>
                  </a:cubicBezTo>
                  <a:cubicBezTo>
                    <a:pt x="0" y="66260"/>
                    <a:pt x="63311" y="1506"/>
                    <a:pt x="142312"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3" name="자유형: 도형 120">
              <a:extLst>
                <a:ext uri="{FF2B5EF4-FFF2-40B4-BE49-F238E27FC236}">
                  <a16:creationId xmlns:a16="http://schemas.microsoft.com/office/drawing/2014/main" xmlns="" id="{FC218593-A7AF-5D60-EA22-36C1F4B7D32A}"/>
                </a:ext>
              </a:extLst>
            </p:cNvPr>
            <p:cNvSpPr/>
            <p:nvPr/>
          </p:nvSpPr>
          <p:spPr>
            <a:xfrm rot="13500000">
              <a:off x="4111874" y="2603167"/>
              <a:ext cx="1895581" cy="2072670"/>
            </a:xfrm>
            <a:custGeom>
              <a:avLst/>
              <a:gdLst>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1555636 w 1895581"/>
                <a:gd name="connsiteY14" fmla="*/ 842725 h 2072670"/>
                <a:gd name="connsiteX15" fmla="*/ 712411 w 1895581"/>
                <a:gd name="connsiteY15" fmla="*/ 1685950 h 2072670"/>
                <a:gd name="connsiteX16" fmla="*/ 712175 w 1895581"/>
                <a:gd name="connsiteY16" fmla="*/ 1685715 h 2072670"/>
                <a:gd name="connsiteX17" fmla="*/ 509099 w 1895581"/>
                <a:gd name="connsiteY17" fmla="*/ 1888790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712175 w 1895581"/>
                <a:gd name="connsiteY15" fmla="*/ 1685715 h 2072670"/>
                <a:gd name="connsiteX16" fmla="*/ 509099 w 1895581"/>
                <a:gd name="connsiteY16" fmla="*/ 1888790 h 2072670"/>
                <a:gd name="connsiteX17" fmla="*/ 682524 w 1895581"/>
                <a:gd name="connsiteY17"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509099 w 1895581"/>
                <a:gd name="connsiteY15" fmla="*/ 1888790 h 2072670"/>
                <a:gd name="connsiteX16" fmla="*/ 682524 w 1895581"/>
                <a:gd name="connsiteY16"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1249238 w 1895581"/>
                <a:gd name="connsiteY6" fmla="*/ 509421 h 2072670"/>
                <a:gd name="connsiteX7" fmla="*/ 1255435 w 1895581"/>
                <a:gd name="connsiteY7" fmla="*/ 515618 h 2072670"/>
                <a:gd name="connsiteX8" fmla="*/ 1531526 w 1895581"/>
                <a:gd name="connsiteY8" fmla="*/ 239527 h 2072670"/>
                <a:gd name="connsiteX9" fmla="*/ 1531526 w 1895581"/>
                <a:gd name="connsiteY9" fmla="*/ 0 h 2072670"/>
                <a:gd name="connsiteX10" fmla="*/ 1845973 w 1895581"/>
                <a:gd name="connsiteY10" fmla="*/ 314448 h 2072670"/>
                <a:gd name="connsiteX11" fmla="*/ 1845973 w 1895581"/>
                <a:gd name="connsiteY11" fmla="*/ 553975 h 2072670"/>
                <a:gd name="connsiteX12" fmla="*/ 1556430 w 1895581"/>
                <a:gd name="connsiteY12" fmla="*/ 843519 h 2072670"/>
                <a:gd name="connsiteX13" fmla="*/ 712411 w 1895581"/>
                <a:gd name="connsiteY13" fmla="*/ 1685950 h 2072670"/>
                <a:gd name="connsiteX14" fmla="*/ 509099 w 1895581"/>
                <a:gd name="connsiteY14" fmla="*/ 1888790 h 2072670"/>
                <a:gd name="connsiteX15" fmla="*/ 682524 w 1895581"/>
                <a:gd name="connsiteY15"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712411 w 1895581"/>
                <a:gd name="connsiteY12" fmla="*/ 1685950 h 2072670"/>
                <a:gd name="connsiteX13" fmla="*/ 509099 w 1895581"/>
                <a:gd name="connsiteY13" fmla="*/ 1888790 h 2072670"/>
                <a:gd name="connsiteX14" fmla="*/ 682524 w 1895581"/>
                <a:gd name="connsiteY14"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509099 w 1895581"/>
                <a:gd name="connsiteY12" fmla="*/ 1888790 h 2072670"/>
                <a:gd name="connsiteX13" fmla="*/ 682524 w 1895581"/>
                <a:gd name="connsiteY13"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509099 w 1895581"/>
                <a:gd name="connsiteY11" fmla="*/ 1888790 h 2072670"/>
                <a:gd name="connsiteX12" fmla="*/ 682524 w 1895581"/>
                <a:gd name="connsiteY12"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531526 w 1895581"/>
                <a:gd name="connsiteY6" fmla="*/ 239527 h 2072670"/>
                <a:gd name="connsiteX7" fmla="*/ 1531526 w 1895581"/>
                <a:gd name="connsiteY7" fmla="*/ 0 h 2072670"/>
                <a:gd name="connsiteX8" fmla="*/ 1845973 w 1895581"/>
                <a:gd name="connsiteY8" fmla="*/ 314448 h 2072670"/>
                <a:gd name="connsiteX9" fmla="*/ 1845973 w 1895581"/>
                <a:gd name="connsiteY9" fmla="*/ 553975 h 2072670"/>
                <a:gd name="connsiteX10" fmla="*/ 509099 w 1895581"/>
                <a:gd name="connsiteY10" fmla="*/ 1888790 h 2072670"/>
                <a:gd name="connsiteX11" fmla="*/ 682524 w 1895581"/>
                <a:gd name="connsiteY11"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531526 w 1895581"/>
                <a:gd name="connsiteY5" fmla="*/ 239527 h 2072670"/>
                <a:gd name="connsiteX6" fmla="*/ 1531526 w 1895581"/>
                <a:gd name="connsiteY6" fmla="*/ 0 h 2072670"/>
                <a:gd name="connsiteX7" fmla="*/ 1845973 w 1895581"/>
                <a:gd name="connsiteY7" fmla="*/ 314448 h 2072670"/>
                <a:gd name="connsiteX8" fmla="*/ 1845973 w 1895581"/>
                <a:gd name="connsiteY8" fmla="*/ 553975 h 2072670"/>
                <a:gd name="connsiteX9" fmla="*/ 509099 w 1895581"/>
                <a:gd name="connsiteY9" fmla="*/ 1888790 h 2072670"/>
                <a:gd name="connsiteX10" fmla="*/ 682524 w 1895581"/>
                <a:gd name="connsiteY10" fmla="*/ 1996592 h 2072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95581" h="2072670">
                  <a:moveTo>
                    <a:pt x="682524" y="1996592"/>
                  </a:moveTo>
                  <a:lnTo>
                    <a:pt x="11451" y="2072670"/>
                  </a:lnTo>
                  <a:lnTo>
                    <a:pt x="0" y="2061220"/>
                  </a:lnTo>
                  <a:lnTo>
                    <a:pt x="84087" y="1398156"/>
                  </a:lnTo>
                  <a:lnTo>
                    <a:pt x="196646" y="1572348"/>
                  </a:lnTo>
                  <a:lnTo>
                    <a:pt x="1531526" y="239527"/>
                  </a:lnTo>
                  <a:cubicBezTo>
                    <a:pt x="1597670" y="173383"/>
                    <a:pt x="1597670" y="66144"/>
                    <a:pt x="1531526" y="0"/>
                  </a:cubicBezTo>
                  <a:lnTo>
                    <a:pt x="1845973" y="314448"/>
                  </a:lnTo>
                  <a:cubicBezTo>
                    <a:pt x="1912117" y="380592"/>
                    <a:pt x="1912117" y="487832"/>
                    <a:pt x="1845973" y="553975"/>
                  </a:cubicBezTo>
                  <a:lnTo>
                    <a:pt x="509099" y="1888790"/>
                  </a:lnTo>
                  <a:lnTo>
                    <a:pt x="682524" y="1996592"/>
                  </a:lnTo>
                  <a:close/>
                </a:path>
              </a:pathLst>
            </a:custGeom>
            <a:solidFill>
              <a:schemeClr val="accent2"/>
            </a:solidFill>
            <a:ln>
              <a:noFill/>
            </a:ln>
            <a:effectLst>
              <a:outerShdw blurRad="254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64" name="TextBox 63">
            <a:extLst>
              <a:ext uri="{FF2B5EF4-FFF2-40B4-BE49-F238E27FC236}">
                <a16:creationId xmlns:a16="http://schemas.microsoft.com/office/drawing/2014/main" xmlns="" id="{96A0F7F4-A88B-07AE-E66D-96B3CB3C1FA5}"/>
              </a:ext>
            </a:extLst>
          </p:cNvPr>
          <p:cNvSpPr txBox="1"/>
          <p:nvPr/>
        </p:nvSpPr>
        <p:spPr>
          <a:xfrm>
            <a:off x="6179350" y="2400559"/>
            <a:ext cx="1703268" cy="461665"/>
          </a:xfrm>
          <a:prstGeom prst="rect">
            <a:avLst/>
          </a:prstGeom>
          <a:noFill/>
        </p:spPr>
        <p:txBody>
          <a:bodyPr wrap="square" rtlCol="0">
            <a:spAutoFit/>
          </a:bodyPr>
          <a:lstStyle/>
          <a:p>
            <a:pPr algn="ctr"/>
            <a:r>
              <a:rPr lang="en-US" altLang="ko-KR" sz="1200" b="1" dirty="0">
                <a:solidFill>
                  <a:schemeClr val="bg1"/>
                </a:solidFill>
                <a:latin typeface="Century Schoolbook" panose="02040604050505020304" pitchFamily="18" charset="0"/>
                <a:cs typeface="Arial" pitchFamily="34" charset="0"/>
              </a:rPr>
              <a:t>Audited Profit &amp; Loss Account</a:t>
            </a:r>
            <a:endParaRPr lang="ko-KR" altLang="en-US" sz="1200" b="1" dirty="0">
              <a:solidFill>
                <a:schemeClr val="bg1"/>
              </a:solidFill>
              <a:latin typeface="Century Schoolbook" panose="02040604050505020304" pitchFamily="18" charset="0"/>
              <a:cs typeface="Arial" pitchFamily="34" charset="0"/>
            </a:endParaRPr>
          </a:p>
        </p:txBody>
      </p:sp>
      <p:grpSp>
        <p:nvGrpSpPr>
          <p:cNvPr id="65" name="그룹 8">
            <a:extLst>
              <a:ext uri="{FF2B5EF4-FFF2-40B4-BE49-F238E27FC236}">
                <a16:creationId xmlns:a16="http://schemas.microsoft.com/office/drawing/2014/main" xmlns="" id="{1FC1D58A-C40A-7422-5DDB-5840685F5C49}"/>
              </a:ext>
            </a:extLst>
          </p:cNvPr>
          <p:cNvGrpSpPr/>
          <p:nvPr/>
        </p:nvGrpSpPr>
        <p:grpSpPr>
          <a:xfrm rot="10800000">
            <a:off x="3792733" y="2593778"/>
            <a:ext cx="2183933" cy="1895581"/>
            <a:chOff x="6720625" y="4117522"/>
            <a:chExt cx="2183932" cy="1895581"/>
          </a:xfrm>
          <a:solidFill>
            <a:schemeClr val="accent4">
              <a:lumMod val="75000"/>
            </a:schemeClr>
          </a:solidFill>
        </p:grpSpPr>
        <p:sp>
          <p:nvSpPr>
            <p:cNvPr id="66" name="Rounded Rectangle 14">
              <a:extLst>
                <a:ext uri="{FF2B5EF4-FFF2-40B4-BE49-F238E27FC236}">
                  <a16:creationId xmlns:a16="http://schemas.microsoft.com/office/drawing/2014/main" xmlns="" id="{1AEB9A0D-BC63-1AD3-EFC2-B636B9030158}"/>
                </a:ext>
              </a:extLst>
            </p:cNvPr>
            <p:cNvSpPr/>
            <p:nvPr/>
          </p:nvSpPr>
          <p:spPr>
            <a:xfrm>
              <a:off x="6720625" y="5214202"/>
              <a:ext cx="138452" cy="283691"/>
            </a:xfrm>
            <a:custGeom>
              <a:avLst/>
              <a:gdLst/>
              <a:ahLst/>
              <a:cxnLst/>
              <a:rect l="l" t="t" r="r" b="b"/>
              <a:pathLst>
                <a:path w="142312" h="291601">
                  <a:moveTo>
                    <a:pt x="142312" y="0"/>
                  </a:moveTo>
                  <a:lnTo>
                    <a:pt x="142312" y="291601"/>
                  </a:lnTo>
                  <a:cubicBezTo>
                    <a:pt x="63311" y="290095"/>
                    <a:pt x="0" y="225341"/>
                    <a:pt x="0" y="145800"/>
                  </a:cubicBezTo>
                  <a:cubicBezTo>
                    <a:pt x="0" y="66260"/>
                    <a:pt x="63311" y="1506"/>
                    <a:pt x="142312" y="0"/>
                  </a:cubicBez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7" name="자유형: 도형 123">
              <a:extLst>
                <a:ext uri="{FF2B5EF4-FFF2-40B4-BE49-F238E27FC236}">
                  <a16:creationId xmlns:a16="http://schemas.microsoft.com/office/drawing/2014/main" xmlns="" id="{F8DFD96D-C92A-8CC5-2387-44BF5FB7F1A1}"/>
                </a:ext>
              </a:extLst>
            </p:cNvPr>
            <p:cNvSpPr/>
            <p:nvPr/>
          </p:nvSpPr>
          <p:spPr>
            <a:xfrm rot="13500000">
              <a:off x="6920431" y="4028978"/>
              <a:ext cx="1895581" cy="2072670"/>
            </a:xfrm>
            <a:custGeom>
              <a:avLst/>
              <a:gdLst>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1555636 w 1895581"/>
                <a:gd name="connsiteY14" fmla="*/ 842725 h 2072670"/>
                <a:gd name="connsiteX15" fmla="*/ 712411 w 1895581"/>
                <a:gd name="connsiteY15" fmla="*/ 1685950 h 2072670"/>
                <a:gd name="connsiteX16" fmla="*/ 712175 w 1895581"/>
                <a:gd name="connsiteY16" fmla="*/ 1685715 h 2072670"/>
                <a:gd name="connsiteX17" fmla="*/ 509099 w 1895581"/>
                <a:gd name="connsiteY17" fmla="*/ 1888790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712175 w 1895581"/>
                <a:gd name="connsiteY15" fmla="*/ 1685715 h 2072670"/>
                <a:gd name="connsiteX16" fmla="*/ 509099 w 1895581"/>
                <a:gd name="connsiteY16" fmla="*/ 1888790 h 2072670"/>
                <a:gd name="connsiteX17" fmla="*/ 682524 w 1895581"/>
                <a:gd name="connsiteY17"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509099 w 1895581"/>
                <a:gd name="connsiteY15" fmla="*/ 1888790 h 2072670"/>
                <a:gd name="connsiteX16" fmla="*/ 682524 w 1895581"/>
                <a:gd name="connsiteY16"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1249238 w 1895581"/>
                <a:gd name="connsiteY6" fmla="*/ 509421 h 2072670"/>
                <a:gd name="connsiteX7" fmla="*/ 1255435 w 1895581"/>
                <a:gd name="connsiteY7" fmla="*/ 515618 h 2072670"/>
                <a:gd name="connsiteX8" fmla="*/ 1531526 w 1895581"/>
                <a:gd name="connsiteY8" fmla="*/ 239527 h 2072670"/>
                <a:gd name="connsiteX9" fmla="*/ 1531526 w 1895581"/>
                <a:gd name="connsiteY9" fmla="*/ 0 h 2072670"/>
                <a:gd name="connsiteX10" fmla="*/ 1845973 w 1895581"/>
                <a:gd name="connsiteY10" fmla="*/ 314448 h 2072670"/>
                <a:gd name="connsiteX11" fmla="*/ 1845973 w 1895581"/>
                <a:gd name="connsiteY11" fmla="*/ 553975 h 2072670"/>
                <a:gd name="connsiteX12" fmla="*/ 1556430 w 1895581"/>
                <a:gd name="connsiteY12" fmla="*/ 843519 h 2072670"/>
                <a:gd name="connsiteX13" fmla="*/ 712411 w 1895581"/>
                <a:gd name="connsiteY13" fmla="*/ 1685950 h 2072670"/>
                <a:gd name="connsiteX14" fmla="*/ 509099 w 1895581"/>
                <a:gd name="connsiteY14" fmla="*/ 1888790 h 2072670"/>
                <a:gd name="connsiteX15" fmla="*/ 682524 w 1895581"/>
                <a:gd name="connsiteY15"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712411 w 1895581"/>
                <a:gd name="connsiteY12" fmla="*/ 1685950 h 2072670"/>
                <a:gd name="connsiteX13" fmla="*/ 509099 w 1895581"/>
                <a:gd name="connsiteY13" fmla="*/ 1888790 h 2072670"/>
                <a:gd name="connsiteX14" fmla="*/ 682524 w 1895581"/>
                <a:gd name="connsiteY14"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509099 w 1895581"/>
                <a:gd name="connsiteY12" fmla="*/ 1888790 h 2072670"/>
                <a:gd name="connsiteX13" fmla="*/ 682524 w 1895581"/>
                <a:gd name="connsiteY13"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509099 w 1895581"/>
                <a:gd name="connsiteY11" fmla="*/ 1888790 h 2072670"/>
                <a:gd name="connsiteX12" fmla="*/ 682524 w 1895581"/>
                <a:gd name="connsiteY12"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531526 w 1895581"/>
                <a:gd name="connsiteY6" fmla="*/ 239527 h 2072670"/>
                <a:gd name="connsiteX7" fmla="*/ 1531526 w 1895581"/>
                <a:gd name="connsiteY7" fmla="*/ 0 h 2072670"/>
                <a:gd name="connsiteX8" fmla="*/ 1845973 w 1895581"/>
                <a:gd name="connsiteY8" fmla="*/ 314448 h 2072670"/>
                <a:gd name="connsiteX9" fmla="*/ 1845973 w 1895581"/>
                <a:gd name="connsiteY9" fmla="*/ 553975 h 2072670"/>
                <a:gd name="connsiteX10" fmla="*/ 509099 w 1895581"/>
                <a:gd name="connsiteY10" fmla="*/ 1888790 h 2072670"/>
                <a:gd name="connsiteX11" fmla="*/ 682524 w 1895581"/>
                <a:gd name="connsiteY11"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531526 w 1895581"/>
                <a:gd name="connsiteY5" fmla="*/ 239527 h 2072670"/>
                <a:gd name="connsiteX6" fmla="*/ 1531526 w 1895581"/>
                <a:gd name="connsiteY6" fmla="*/ 0 h 2072670"/>
                <a:gd name="connsiteX7" fmla="*/ 1845973 w 1895581"/>
                <a:gd name="connsiteY7" fmla="*/ 314448 h 2072670"/>
                <a:gd name="connsiteX8" fmla="*/ 1845973 w 1895581"/>
                <a:gd name="connsiteY8" fmla="*/ 553975 h 2072670"/>
                <a:gd name="connsiteX9" fmla="*/ 509099 w 1895581"/>
                <a:gd name="connsiteY9" fmla="*/ 1888790 h 2072670"/>
                <a:gd name="connsiteX10" fmla="*/ 682524 w 1895581"/>
                <a:gd name="connsiteY10" fmla="*/ 1996592 h 2072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95581" h="2072670">
                  <a:moveTo>
                    <a:pt x="682524" y="1996592"/>
                  </a:moveTo>
                  <a:lnTo>
                    <a:pt x="11451" y="2072670"/>
                  </a:lnTo>
                  <a:lnTo>
                    <a:pt x="0" y="2061220"/>
                  </a:lnTo>
                  <a:lnTo>
                    <a:pt x="84087" y="1398156"/>
                  </a:lnTo>
                  <a:lnTo>
                    <a:pt x="196646" y="1572348"/>
                  </a:lnTo>
                  <a:lnTo>
                    <a:pt x="1531526" y="239527"/>
                  </a:lnTo>
                  <a:cubicBezTo>
                    <a:pt x="1597670" y="173383"/>
                    <a:pt x="1597670" y="66144"/>
                    <a:pt x="1531526" y="0"/>
                  </a:cubicBezTo>
                  <a:lnTo>
                    <a:pt x="1845973" y="314448"/>
                  </a:lnTo>
                  <a:cubicBezTo>
                    <a:pt x="1912117" y="380592"/>
                    <a:pt x="1912117" y="487832"/>
                    <a:pt x="1845973" y="553975"/>
                  </a:cubicBezTo>
                  <a:lnTo>
                    <a:pt x="509099" y="1888790"/>
                  </a:lnTo>
                  <a:lnTo>
                    <a:pt x="682524" y="1996592"/>
                  </a:lnTo>
                  <a:close/>
                </a:path>
              </a:pathLst>
            </a:custGeom>
            <a:grpFill/>
            <a:ln>
              <a:noFill/>
            </a:ln>
            <a:effectLst>
              <a:outerShdw blurRad="254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68" name="TextBox 67">
            <a:extLst>
              <a:ext uri="{FF2B5EF4-FFF2-40B4-BE49-F238E27FC236}">
                <a16:creationId xmlns:a16="http://schemas.microsoft.com/office/drawing/2014/main" xmlns="" id="{6D1D7CFD-A158-1B67-74A0-C464B7FB9D25}"/>
              </a:ext>
            </a:extLst>
          </p:cNvPr>
          <p:cNvSpPr txBox="1"/>
          <p:nvPr/>
        </p:nvSpPr>
        <p:spPr>
          <a:xfrm>
            <a:off x="3731461" y="3465630"/>
            <a:ext cx="1736125" cy="276999"/>
          </a:xfrm>
          <a:prstGeom prst="rect">
            <a:avLst/>
          </a:prstGeom>
          <a:noFill/>
        </p:spPr>
        <p:txBody>
          <a:bodyPr wrap="square" rtlCol="0">
            <a:spAutoFit/>
          </a:bodyPr>
          <a:lstStyle/>
          <a:p>
            <a:pPr algn="ctr"/>
            <a:r>
              <a:rPr lang="en-US" altLang="ko-KR" sz="1200" b="1" dirty="0">
                <a:solidFill>
                  <a:schemeClr val="bg1"/>
                </a:solidFill>
                <a:latin typeface="Century Schoolbook" panose="02040604050505020304" pitchFamily="18" charset="0"/>
                <a:cs typeface="Arial" pitchFamily="34" charset="0"/>
              </a:rPr>
              <a:t>GSTR 1 / 3B</a:t>
            </a:r>
            <a:endParaRPr lang="ko-KR" altLang="en-US" sz="1200" b="1" dirty="0">
              <a:solidFill>
                <a:schemeClr val="bg1"/>
              </a:solidFill>
              <a:latin typeface="Century Schoolbook" panose="02040604050505020304" pitchFamily="18" charset="0"/>
              <a:cs typeface="Arial" pitchFamily="34" charset="0"/>
            </a:endParaRPr>
          </a:p>
        </p:txBody>
      </p:sp>
      <p:grpSp>
        <p:nvGrpSpPr>
          <p:cNvPr id="69" name="그룹 9">
            <a:extLst>
              <a:ext uri="{FF2B5EF4-FFF2-40B4-BE49-F238E27FC236}">
                <a16:creationId xmlns:a16="http://schemas.microsoft.com/office/drawing/2014/main" xmlns="" id="{03A138BD-56DA-742C-13C7-A2BD07BB7B25}"/>
              </a:ext>
            </a:extLst>
          </p:cNvPr>
          <p:cNvGrpSpPr/>
          <p:nvPr/>
        </p:nvGrpSpPr>
        <p:grpSpPr>
          <a:xfrm rot="10800000">
            <a:off x="3788832" y="3271650"/>
            <a:ext cx="2183933" cy="1953630"/>
            <a:chOff x="9529182" y="5543333"/>
            <a:chExt cx="2183932" cy="1895581"/>
          </a:xfrm>
          <a:solidFill>
            <a:schemeClr val="accent1"/>
          </a:solidFill>
        </p:grpSpPr>
        <p:sp>
          <p:nvSpPr>
            <p:cNvPr id="70" name="Rounded Rectangle 14">
              <a:extLst>
                <a:ext uri="{FF2B5EF4-FFF2-40B4-BE49-F238E27FC236}">
                  <a16:creationId xmlns:a16="http://schemas.microsoft.com/office/drawing/2014/main" xmlns="" id="{6C5A71AA-7614-9684-53F8-8CCF523FF034}"/>
                </a:ext>
              </a:extLst>
            </p:cNvPr>
            <p:cNvSpPr/>
            <p:nvPr/>
          </p:nvSpPr>
          <p:spPr>
            <a:xfrm>
              <a:off x="9529182" y="6640013"/>
              <a:ext cx="138452" cy="283691"/>
            </a:xfrm>
            <a:custGeom>
              <a:avLst/>
              <a:gdLst/>
              <a:ahLst/>
              <a:cxnLst/>
              <a:rect l="l" t="t" r="r" b="b"/>
              <a:pathLst>
                <a:path w="142312" h="291601">
                  <a:moveTo>
                    <a:pt x="142312" y="0"/>
                  </a:moveTo>
                  <a:lnTo>
                    <a:pt x="142312" y="291601"/>
                  </a:lnTo>
                  <a:cubicBezTo>
                    <a:pt x="63311" y="290095"/>
                    <a:pt x="0" y="225341"/>
                    <a:pt x="0" y="145800"/>
                  </a:cubicBezTo>
                  <a:cubicBezTo>
                    <a:pt x="0" y="66260"/>
                    <a:pt x="63311" y="1506"/>
                    <a:pt x="142312" y="0"/>
                  </a:cubicBezTo>
                  <a:close/>
                </a:path>
              </a:pathLst>
            </a:custGeom>
            <a:solidFill>
              <a:srgbClr val="8CA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71" name="자유형: 도형 126">
              <a:extLst>
                <a:ext uri="{FF2B5EF4-FFF2-40B4-BE49-F238E27FC236}">
                  <a16:creationId xmlns:a16="http://schemas.microsoft.com/office/drawing/2014/main" xmlns="" id="{D84827EA-D203-CB14-C26D-CC03F823F14A}"/>
                </a:ext>
              </a:extLst>
            </p:cNvPr>
            <p:cNvSpPr/>
            <p:nvPr/>
          </p:nvSpPr>
          <p:spPr>
            <a:xfrm rot="13500000">
              <a:off x="9728988" y="5454789"/>
              <a:ext cx="1895581" cy="2072670"/>
            </a:xfrm>
            <a:custGeom>
              <a:avLst/>
              <a:gdLst>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1555636 w 1895581"/>
                <a:gd name="connsiteY14" fmla="*/ 842725 h 2072670"/>
                <a:gd name="connsiteX15" fmla="*/ 712411 w 1895581"/>
                <a:gd name="connsiteY15" fmla="*/ 1685950 h 2072670"/>
                <a:gd name="connsiteX16" fmla="*/ 712175 w 1895581"/>
                <a:gd name="connsiteY16" fmla="*/ 1685715 h 2072670"/>
                <a:gd name="connsiteX17" fmla="*/ 509099 w 1895581"/>
                <a:gd name="connsiteY17" fmla="*/ 1888790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712175 w 1895581"/>
                <a:gd name="connsiteY15" fmla="*/ 1685715 h 2072670"/>
                <a:gd name="connsiteX16" fmla="*/ 509099 w 1895581"/>
                <a:gd name="connsiteY16" fmla="*/ 1888790 h 2072670"/>
                <a:gd name="connsiteX17" fmla="*/ 682524 w 1895581"/>
                <a:gd name="connsiteY17"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392560 w 1895581"/>
                <a:gd name="connsiteY6" fmla="*/ 1366099 h 2072670"/>
                <a:gd name="connsiteX7" fmla="*/ 1249238 w 1895581"/>
                <a:gd name="connsiteY7" fmla="*/ 509421 h 2072670"/>
                <a:gd name="connsiteX8" fmla="*/ 1255435 w 1895581"/>
                <a:gd name="connsiteY8" fmla="*/ 515618 h 2072670"/>
                <a:gd name="connsiteX9" fmla="*/ 1531526 w 1895581"/>
                <a:gd name="connsiteY9" fmla="*/ 239527 h 2072670"/>
                <a:gd name="connsiteX10" fmla="*/ 1531526 w 1895581"/>
                <a:gd name="connsiteY10" fmla="*/ 0 h 2072670"/>
                <a:gd name="connsiteX11" fmla="*/ 1845973 w 1895581"/>
                <a:gd name="connsiteY11" fmla="*/ 314448 h 2072670"/>
                <a:gd name="connsiteX12" fmla="*/ 1845973 w 1895581"/>
                <a:gd name="connsiteY12" fmla="*/ 553975 h 2072670"/>
                <a:gd name="connsiteX13" fmla="*/ 1556430 w 1895581"/>
                <a:gd name="connsiteY13" fmla="*/ 843519 h 2072670"/>
                <a:gd name="connsiteX14" fmla="*/ 712411 w 1895581"/>
                <a:gd name="connsiteY14" fmla="*/ 1685950 h 2072670"/>
                <a:gd name="connsiteX15" fmla="*/ 509099 w 1895581"/>
                <a:gd name="connsiteY15" fmla="*/ 1888790 h 2072670"/>
                <a:gd name="connsiteX16" fmla="*/ 682524 w 1895581"/>
                <a:gd name="connsiteY16"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397728 w 1895581"/>
                <a:gd name="connsiteY5" fmla="*/ 1371267 h 2072670"/>
                <a:gd name="connsiteX6" fmla="*/ 1249238 w 1895581"/>
                <a:gd name="connsiteY6" fmla="*/ 509421 h 2072670"/>
                <a:gd name="connsiteX7" fmla="*/ 1255435 w 1895581"/>
                <a:gd name="connsiteY7" fmla="*/ 515618 h 2072670"/>
                <a:gd name="connsiteX8" fmla="*/ 1531526 w 1895581"/>
                <a:gd name="connsiteY8" fmla="*/ 239527 h 2072670"/>
                <a:gd name="connsiteX9" fmla="*/ 1531526 w 1895581"/>
                <a:gd name="connsiteY9" fmla="*/ 0 h 2072670"/>
                <a:gd name="connsiteX10" fmla="*/ 1845973 w 1895581"/>
                <a:gd name="connsiteY10" fmla="*/ 314448 h 2072670"/>
                <a:gd name="connsiteX11" fmla="*/ 1845973 w 1895581"/>
                <a:gd name="connsiteY11" fmla="*/ 553975 h 2072670"/>
                <a:gd name="connsiteX12" fmla="*/ 1556430 w 1895581"/>
                <a:gd name="connsiteY12" fmla="*/ 843519 h 2072670"/>
                <a:gd name="connsiteX13" fmla="*/ 712411 w 1895581"/>
                <a:gd name="connsiteY13" fmla="*/ 1685950 h 2072670"/>
                <a:gd name="connsiteX14" fmla="*/ 509099 w 1895581"/>
                <a:gd name="connsiteY14" fmla="*/ 1888790 h 2072670"/>
                <a:gd name="connsiteX15" fmla="*/ 682524 w 1895581"/>
                <a:gd name="connsiteY15"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712411 w 1895581"/>
                <a:gd name="connsiteY12" fmla="*/ 1685950 h 2072670"/>
                <a:gd name="connsiteX13" fmla="*/ 509099 w 1895581"/>
                <a:gd name="connsiteY13" fmla="*/ 1888790 h 2072670"/>
                <a:gd name="connsiteX14" fmla="*/ 682524 w 1895581"/>
                <a:gd name="connsiteY14"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1556430 w 1895581"/>
                <a:gd name="connsiteY11" fmla="*/ 843519 h 2072670"/>
                <a:gd name="connsiteX12" fmla="*/ 509099 w 1895581"/>
                <a:gd name="connsiteY12" fmla="*/ 1888790 h 2072670"/>
                <a:gd name="connsiteX13" fmla="*/ 682524 w 1895581"/>
                <a:gd name="connsiteY13"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255435 w 1895581"/>
                <a:gd name="connsiteY6" fmla="*/ 515618 h 2072670"/>
                <a:gd name="connsiteX7" fmla="*/ 1531526 w 1895581"/>
                <a:gd name="connsiteY7" fmla="*/ 239527 h 2072670"/>
                <a:gd name="connsiteX8" fmla="*/ 1531526 w 1895581"/>
                <a:gd name="connsiteY8" fmla="*/ 0 h 2072670"/>
                <a:gd name="connsiteX9" fmla="*/ 1845973 w 1895581"/>
                <a:gd name="connsiteY9" fmla="*/ 314448 h 2072670"/>
                <a:gd name="connsiteX10" fmla="*/ 1845973 w 1895581"/>
                <a:gd name="connsiteY10" fmla="*/ 553975 h 2072670"/>
                <a:gd name="connsiteX11" fmla="*/ 509099 w 1895581"/>
                <a:gd name="connsiteY11" fmla="*/ 1888790 h 2072670"/>
                <a:gd name="connsiteX12" fmla="*/ 682524 w 1895581"/>
                <a:gd name="connsiteY12"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249238 w 1895581"/>
                <a:gd name="connsiteY5" fmla="*/ 509421 h 2072670"/>
                <a:gd name="connsiteX6" fmla="*/ 1531526 w 1895581"/>
                <a:gd name="connsiteY6" fmla="*/ 239527 h 2072670"/>
                <a:gd name="connsiteX7" fmla="*/ 1531526 w 1895581"/>
                <a:gd name="connsiteY7" fmla="*/ 0 h 2072670"/>
                <a:gd name="connsiteX8" fmla="*/ 1845973 w 1895581"/>
                <a:gd name="connsiteY8" fmla="*/ 314448 h 2072670"/>
                <a:gd name="connsiteX9" fmla="*/ 1845973 w 1895581"/>
                <a:gd name="connsiteY9" fmla="*/ 553975 h 2072670"/>
                <a:gd name="connsiteX10" fmla="*/ 509099 w 1895581"/>
                <a:gd name="connsiteY10" fmla="*/ 1888790 h 2072670"/>
                <a:gd name="connsiteX11" fmla="*/ 682524 w 1895581"/>
                <a:gd name="connsiteY11" fmla="*/ 1996592 h 2072670"/>
                <a:gd name="connsiteX0" fmla="*/ 682524 w 1895581"/>
                <a:gd name="connsiteY0" fmla="*/ 1996592 h 2072670"/>
                <a:gd name="connsiteX1" fmla="*/ 11451 w 1895581"/>
                <a:gd name="connsiteY1" fmla="*/ 2072670 h 2072670"/>
                <a:gd name="connsiteX2" fmla="*/ 0 w 1895581"/>
                <a:gd name="connsiteY2" fmla="*/ 2061220 h 2072670"/>
                <a:gd name="connsiteX3" fmla="*/ 84087 w 1895581"/>
                <a:gd name="connsiteY3" fmla="*/ 1398156 h 2072670"/>
                <a:gd name="connsiteX4" fmla="*/ 196646 w 1895581"/>
                <a:gd name="connsiteY4" fmla="*/ 1572348 h 2072670"/>
                <a:gd name="connsiteX5" fmla="*/ 1531526 w 1895581"/>
                <a:gd name="connsiteY5" fmla="*/ 239527 h 2072670"/>
                <a:gd name="connsiteX6" fmla="*/ 1531526 w 1895581"/>
                <a:gd name="connsiteY6" fmla="*/ 0 h 2072670"/>
                <a:gd name="connsiteX7" fmla="*/ 1845973 w 1895581"/>
                <a:gd name="connsiteY7" fmla="*/ 314448 h 2072670"/>
                <a:gd name="connsiteX8" fmla="*/ 1845973 w 1895581"/>
                <a:gd name="connsiteY8" fmla="*/ 553975 h 2072670"/>
                <a:gd name="connsiteX9" fmla="*/ 509099 w 1895581"/>
                <a:gd name="connsiteY9" fmla="*/ 1888790 h 2072670"/>
                <a:gd name="connsiteX10" fmla="*/ 682524 w 1895581"/>
                <a:gd name="connsiteY10" fmla="*/ 1996592 h 2072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95581" h="2072670">
                  <a:moveTo>
                    <a:pt x="682524" y="1996592"/>
                  </a:moveTo>
                  <a:lnTo>
                    <a:pt x="11451" y="2072670"/>
                  </a:lnTo>
                  <a:lnTo>
                    <a:pt x="0" y="2061220"/>
                  </a:lnTo>
                  <a:lnTo>
                    <a:pt x="84087" y="1398156"/>
                  </a:lnTo>
                  <a:lnTo>
                    <a:pt x="196646" y="1572348"/>
                  </a:lnTo>
                  <a:lnTo>
                    <a:pt x="1531526" y="239527"/>
                  </a:lnTo>
                  <a:cubicBezTo>
                    <a:pt x="1597670" y="173383"/>
                    <a:pt x="1597670" y="66144"/>
                    <a:pt x="1531526" y="0"/>
                  </a:cubicBezTo>
                  <a:lnTo>
                    <a:pt x="1845973" y="314448"/>
                  </a:lnTo>
                  <a:cubicBezTo>
                    <a:pt x="1912117" y="380592"/>
                    <a:pt x="1912117" y="487832"/>
                    <a:pt x="1845973" y="553975"/>
                  </a:cubicBezTo>
                  <a:lnTo>
                    <a:pt x="509099" y="1888790"/>
                  </a:lnTo>
                  <a:lnTo>
                    <a:pt x="682524" y="1996592"/>
                  </a:lnTo>
                  <a:close/>
                </a:path>
              </a:pathLst>
            </a:custGeom>
            <a:grpFill/>
            <a:ln>
              <a:noFill/>
            </a:ln>
            <a:effectLst>
              <a:outerShdw blurRad="254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72" name="TextBox 71">
            <a:extLst>
              <a:ext uri="{FF2B5EF4-FFF2-40B4-BE49-F238E27FC236}">
                <a16:creationId xmlns:a16="http://schemas.microsoft.com/office/drawing/2014/main" xmlns="" id="{C7C5C195-9BDC-DA8E-C160-C34C59850997}"/>
              </a:ext>
            </a:extLst>
          </p:cNvPr>
          <p:cNvSpPr txBox="1"/>
          <p:nvPr/>
        </p:nvSpPr>
        <p:spPr>
          <a:xfrm>
            <a:off x="3647444" y="4167479"/>
            <a:ext cx="1580055" cy="276999"/>
          </a:xfrm>
          <a:prstGeom prst="rect">
            <a:avLst/>
          </a:prstGeom>
          <a:noFill/>
        </p:spPr>
        <p:txBody>
          <a:bodyPr wrap="square" rtlCol="0">
            <a:spAutoFit/>
          </a:bodyPr>
          <a:lstStyle/>
          <a:p>
            <a:pPr algn="ctr"/>
            <a:r>
              <a:rPr lang="en-US" altLang="ko-KR" sz="1200" b="1" dirty="0">
                <a:solidFill>
                  <a:schemeClr val="bg1"/>
                </a:solidFill>
                <a:latin typeface="Century Schoolbook" panose="02040604050505020304" pitchFamily="18" charset="0"/>
                <a:cs typeface="Arial" pitchFamily="34" charset="0"/>
              </a:rPr>
              <a:t>GSTR 7A</a:t>
            </a:r>
            <a:endParaRPr lang="ko-KR" altLang="en-US" sz="1200" b="1" dirty="0">
              <a:solidFill>
                <a:schemeClr val="bg1"/>
              </a:solidFill>
              <a:latin typeface="Century Schoolbook" panose="02040604050505020304" pitchFamily="18" charset="0"/>
              <a:cs typeface="Arial" pitchFamily="34" charset="0"/>
            </a:endParaRPr>
          </a:p>
        </p:txBody>
      </p:sp>
      <p:pic>
        <p:nvPicPr>
          <p:cNvPr id="73" name="Picture 3">
            <a:hlinkClick r:id="rId2" tooltip="Community. Click for details"/>
            <a:extLst>
              <a:ext uri="{FF2B5EF4-FFF2-40B4-BE49-F238E27FC236}">
                <a16:creationId xmlns:a16="http://schemas.microsoft.com/office/drawing/2014/main" xmlns="" id="{09E78320-452A-BD5C-F3FE-8A58C5777D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9368" y="2378364"/>
            <a:ext cx="366051" cy="446588"/>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5">
            <a:hlinkClick r:id="rId4" tooltip="Earth. Click for details"/>
            <a:extLst>
              <a:ext uri="{FF2B5EF4-FFF2-40B4-BE49-F238E27FC236}">
                <a16:creationId xmlns:a16="http://schemas.microsoft.com/office/drawing/2014/main" xmlns="" id="{9406AFAF-E355-4654-F869-78D23FA35F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2146" y="1766095"/>
            <a:ext cx="360444" cy="360444"/>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7">
            <a:hlinkClick r:id="rId6" tooltip="Factory. Click for details"/>
            <a:extLst>
              <a:ext uri="{FF2B5EF4-FFF2-40B4-BE49-F238E27FC236}">
                <a16:creationId xmlns:a16="http://schemas.microsoft.com/office/drawing/2014/main" xmlns="" id="{F6E258DF-E5DC-BF73-AA5D-3D33071E56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5724" y="3389625"/>
            <a:ext cx="400050" cy="400050"/>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3">
            <a:hlinkClick r:id="rId8" tooltip="Money. Click for details"/>
            <a:extLst>
              <a:ext uri="{FF2B5EF4-FFF2-40B4-BE49-F238E27FC236}">
                <a16:creationId xmlns:a16="http://schemas.microsoft.com/office/drawing/2014/main" xmlns="" id="{0DF5F071-E6F5-F2A8-3242-DDA0DC2926E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74441" y="4155855"/>
            <a:ext cx="400050" cy="400050"/>
          </a:xfrm>
          <a:prstGeom prst="rect">
            <a:avLst/>
          </a:prstGeom>
          <a:noFill/>
          <a:extLst>
            <a:ext uri="{909E8E84-426E-40DD-AFC4-6F175D3DCCD1}">
              <a14:hiddenFill xmlns:a14="http://schemas.microsoft.com/office/drawing/2010/main">
                <a:solidFill>
                  <a:srgbClr val="FFFFFF"/>
                </a:solidFill>
              </a14:hiddenFill>
            </a:ext>
          </a:extLst>
        </p:spPr>
      </p:pic>
      <p:sp>
        <p:nvSpPr>
          <p:cNvPr id="77" name="TextBox 76">
            <a:extLst>
              <a:ext uri="{FF2B5EF4-FFF2-40B4-BE49-F238E27FC236}">
                <a16:creationId xmlns:a16="http://schemas.microsoft.com/office/drawing/2014/main" xmlns="" id="{2037F8F9-6242-FEB7-DB53-473AF05C2DF8}"/>
              </a:ext>
            </a:extLst>
          </p:cNvPr>
          <p:cNvSpPr txBox="1"/>
          <p:nvPr/>
        </p:nvSpPr>
        <p:spPr>
          <a:xfrm>
            <a:off x="8375733" y="679329"/>
            <a:ext cx="3484253" cy="4664610"/>
          </a:xfrm>
          <a:prstGeom prst="rect">
            <a:avLst/>
          </a:prstGeom>
          <a:noFill/>
        </p:spPr>
        <p:txBody>
          <a:bodyPr wrap="square">
            <a:spAutoFit/>
          </a:bodyPr>
          <a:lstStyle/>
          <a:p>
            <a:pPr>
              <a:lnSpc>
                <a:spcPct val="150000"/>
              </a:lnSpc>
            </a:pPr>
            <a:r>
              <a:rPr lang="en-GB" sz="2000" b="1" u="sng" dirty="0">
                <a:latin typeface="Aptos" panose="020B0004020202020204" pitchFamily="34" charset="0"/>
              </a:rPr>
              <a:t>RATIONAL:</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Other Income in the Profit &amp; Loss Account not considered.</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Schedule – I transactions</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WDV of assets sold.</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No Supply in not considered in the  returns.</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Incidental cost added to the transaction value.</a:t>
            </a:r>
          </a:p>
        </p:txBody>
      </p:sp>
      <p:sp>
        <p:nvSpPr>
          <p:cNvPr id="78" name="TextBox 77">
            <a:extLst>
              <a:ext uri="{FF2B5EF4-FFF2-40B4-BE49-F238E27FC236}">
                <a16:creationId xmlns:a16="http://schemas.microsoft.com/office/drawing/2014/main" xmlns="" id="{5FF9E97C-DDF5-08EB-9F3C-E1F66BA52BB3}"/>
              </a:ext>
            </a:extLst>
          </p:cNvPr>
          <p:cNvSpPr txBox="1"/>
          <p:nvPr/>
        </p:nvSpPr>
        <p:spPr>
          <a:xfrm>
            <a:off x="1464776" y="676579"/>
            <a:ext cx="3484253" cy="2356286"/>
          </a:xfrm>
          <a:prstGeom prst="rect">
            <a:avLst/>
          </a:prstGeom>
          <a:noFill/>
        </p:spPr>
        <p:txBody>
          <a:bodyPr wrap="square">
            <a:spAutoFit/>
          </a:bodyPr>
          <a:lstStyle/>
          <a:p>
            <a:pPr>
              <a:lnSpc>
                <a:spcPct val="150000"/>
              </a:lnSpc>
            </a:pPr>
            <a:r>
              <a:rPr lang="en-GB" sz="2000" b="1" u="sng" dirty="0">
                <a:latin typeface="Aptos" panose="020B0004020202020204" pitchFamily="34" charset="0"/>
              </a:rPr>
              <a:t>RATIONAL:</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Different GSTIN of the recipient.</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Reconciliation between the two GSTIN.</a:t>
            </a:r>
          </a:p>
        </p:txBody>
      </p:sp>
      <p:sp>
        <p:nvSpPr>
          <p:cNvPr id="79" name="Arrow: Pentagon 78">
            <a:extLst>
              <a:ext uri="{FF2B5EF4-FFF2-40B4-BE49-F238E27FC236}">
                <a16:creationId xmlns:a16="http://schemas.microsoft.com/office/drawing/2014/main" xmlns="" id="{EB22BB0E-2D6B-65BA-9580-85DF40A990BB}"/>
              </a:ext>
            </a:extLst>
          </p:cNvPr>
          <p:cNvSpPr/>
          <p:nvPr/>
        </p:nvSpPr>
        <p:spPr>
          <a:xfrm>
            <a:off x="312756" y="1008262"/>
            <a:ext cx="1164675" cy="4649588"/>
          </a:xfrm>
          <a:prstGeom prst="homePlate">
            <a:avLst>
              <a:gd name="adj" fmla="val 48667"/>
            </a:avLst>
          </a:pr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0" name="Arrow: Pentagon 79">
            <a:extLst>
              <a:ext uri="{FF2B5EF4-FFF2-40B4-BE49-F238E27FC236}">
                <a16:creationId xmlns:a16="http://schemas.microsoft.com/office/drawing/2014/main" xmlns="" id="{D339D609-2802-3988-EE7F-A661A564D5D6}"/>
              </a:ext>
            </a:extLst>
          </p:cNvPr>
          <p:cNvSpPr/>
          <p:nvPr/>
        </p:nvSpPr>
        <p:spPr>
          <a:xfrm>
            <a:off x="14391" y="617220"/>
            <a:ext cx="1164675" cy="5400675"/>
          </a:xfrm>
          <a:prstGeom prst="homePlate">
            <a:avLst/>
          </a:pr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TextBox 80">
            <a:extLst>
              <a:ext uri="{FF2B5EF4-FFF2-40B4-BE49-F238E27FC236}">
                <a16:creationId xmlns:a16="http://schemas.microsoft.com/office/drawing/2014/main" xmlns="" id="{30737E36-F6E7-F240-4773-B5F4E4F879A9}"/>
              </a:ext>
            </a:extLst>
          </p:cNvPr>
          <p:cNvSpPr txBox="1"/>
          <p:nvPr/>
        </p:nvSpPr>
        <p:spPr>
          <a:xfrm rot="16200000">
            <a:off x="-2370476" y="3002086"/>
            <a:ext cx="5400676" cy="630942"/>
          </a:xfrm>
          <a:prstGeom prst="rect">
            <a:avLst/>
          </a:prstGeom>
          <a:noFill/>
        </p:spPr>
        <p:txBody>
          <a:bodyPr wrap="square" rtlCol="0">
            <a:spAutoFit/>
          </a:bodyPr>
          <a:lstStyle/>
          <a:p>
            <a:pPr algn="ctr"/>
            <a:r>
              <a:rPr lang="en-IN" sz="3500" b="1" dirty="0">
                <a:solidFill>
                  <a:srgbClr val="FEF4EA"/>
                </a:solidFill>
                <a:latin typeface="Copperplate Gothic Bold" panose="020E0705020206020404" pitchFamily="34" charset="0"/>
              </a:rPr>
              <a:t>CONTENTION</a:t>
            </a:r>
          </a:p>
        </p:txBody>
      </p:sp>
    </p:spTree>
    <p:extLst>
      <p:ext uri="{BB962C8B-B14F-4D97-AF65-F5344CB8AC3E}">
        <p14:creationId xmlns:p14="http://schemas.microsoft.com/office/powerpoint/2010/main" val="362959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379303" y="2904099"/>
            <a:ext cx="9433393" cy="1631216"/>
          </a:xfrm>
          <a:prstGeom prst="rect">
            <a:avLst/>
          </a:prstGeom>
          <a:noFill/>
        </p:spPr>
        <p:txBody>
          <a:bodyPr wrap="square" rtlCol="0">
            <a:spAutoFit/>
          </a:bodyPr>
          <a:lstStyle/>
          <a:p>
            <a:pPr algn="ctr"/>
            <a:r>
              <a:rPr lang="fr-FR" sz="5000" b="1" u="sng" dirty="0">
                <a:solidFill>
                  <a:srgbClr val="12254A"/>
                </a:solidFill>
                <a:latin typeface="Century Schoolbook" panose="02040604050505020304" pitchFamily="18" charset="0"/>
              </a:rPr>
              <a:t>RCM LIABILITY </a:t>
            </a:r>
            <a:br>
              <a:rPr lang="fr-FR" sz="5000" b="1" u="sng" dirty="0">
                <a:solidFill>
                  <a:srgbClr val="12254A"/>
                </a:solidFill>
                <a:latin typeface="Century Schoolbook" panose="02040604050505020304" pitchFamily="18" charset="0"/>
              </a:rPr>
            </a:br>
            <a:r>
              <a:rPr lang="fr-FR" sz="5000" b="1" u="sng" dirty="0">
                <a:solidFill>
                  <a:srgbClr val="12254A"/>
                </a:solidFill>
                <a:latin typeface="Century Schoolbook" panose="02040604050505020304" pitchFamily="18" charset="0"/>
              </a:rPr>
              <a:t>GSTR 2A vis-à-vis GSTR 3B</a:t>
            </a:r>
          </a:p>
        </p:txBody>
      </p:sp>
    </p:spTree>
    <p:extLst>
      <p:ext uri="{BB962C8B-B14F-4D97-AF65-F5344CB8AC3E}">
        <p14:creationId xmlns:p14="http://schemas.microsoft.com/office/powerpoint/2010/main" val="106712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Pentagon 3">
            <a:extLst>
              <a:ext uri="{FF2B5EF4-FFF2-40B4-BE49-F238E27FC236}">
                <a16:creationId xmlns:a16="http://schemas.microsoft.com/office/drawing/2014/main" xmlns="" id="{22CE37DE-AA0D-69E4-022C-E87BC9C9DB6C}"/>
              </a:ext>
            </a:extLst>
          </p:cNvPr>
          <p:cNvSpPr/>
          <p:nvPr/>
        </p:nvSpPr>
        <p:spPr>
          <a:xfrm>
            <a:off x="312756" y="1008262"/>
            <a:ext cx="1164675" cy="4649588"/>
          </a:xfrm>
          <a:prstGeom prst="homePlate">
            <a:avLst>
              <a:gd name="adj" fmla="val 48667"/>
            </a:avLst>
          </a:pr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Pentagon 4">
            <a:extLst>
              <a:ext uri="{FF2B5EF4-FFF2-40B4-BE49-F238E27FC236}">
                <a16:creationId xmlns:a16="http://schemas.microsoft.com/office/drawing/2014/main" xmlns="" id="{407004FC-1DD5-20D4-FF59-D358751D2384}"/>
              </a:ext>
            </a:extLst>
          </p:cNvPr>
          <p:cNvSpPr/>
          <p:nvPr/>
        </p:nvSpPr>
        <p:spPr>
          <a:xfrm>
            <a:off x="14391" y="617220"/>
            <a:ext cx="1164675" cy="5400675"/>
          </a:xfrm>
          <a:prstGeom prst="homePlate">
            <a:avLst/>
          </a:pr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xmlns="" id="{C33991CE-9672-D707-A317-C5FBA8080778}"/>
              </a:ext>
            </a:extLst>
          </p:cNvPr>
          <p:cNvSpPr txBox="1"/>
          <p:nvPr/>
        </p:nvSpPr>
        <p:spPr>
          <a:xfrm rot="16200000">
            <a:off x="-2370476" y="3002086"/>
            <a:ext cx="5400676" cy="630942"/>
          </a:xfrm>
          <a:prstGeom prst="rect">
            <a:avLst/>
          </a:prstGeom>
          <a:noFill/>
        </p:spPr>
        <p:txBody>
          <a:bodyPr wrap="square" rtlCol="0">
            <a:spAutoFit/>
          </a:bodyPr>
          <a:lstStyle/>
          <a:p>
            <a:pPr algn="ctr"/>
            <a:r>
              <a:rPr lang="en-IN" sz="3500" b="1" dirty="0">
                <a:solidFill>
                  <a:srgbClr val="FEF4EA"/>
                </a:solidFill>
                <a:latin typeface="Copperplate Gothic Bold" panose="020E0705020206020404" pitchFamily="34" charset="0"/>
              </a:rPr>
              <a:t>CONTENTION</a:t>
            </a:r>
          </a:p>
        </p:txBody>
      </p:sp>
      <p:graphicFrame>
        <p:nvGraphicFramePr>
          <p:cNvPr id="7" name="Content Placeholder 8">
            <a:extLst>
              <a:ext uri="{FF2B5EF4-FFF2-40B4-BE49-F238E27FC236}">
                <a16:creationId xmlns:a16="http://schemas.microsoft.com/office/drawing/2014/main" xmlns="" id="{392F1EFE-5F3D-2AED-47DC-74C941A2BF63}"/>
              </a:ext>
            </a:extLst>
          </p:cNvPr>
          <p:cNvGraphicFramePr>
            <a:graphicFrameLocks/>
          </p:cNvGraphicFramePr>
          <p:nvPr>
            <p:extLst>
              <p:ext uri="{D42A27DB-BD31-4B8C-83A1-F6EECF244321}">
                <p14:modId xmlns:p14="http://schemas.microsoft.com/office/powerpoint/2010/main" val="4113549074"/>
              </p:ext>
            </p:extLst>
          </p:nvPr>
        </p:nvGraphicFramePr>
        <p:xfrm>
          <a:off x="3225373" y="703346"/>
          <a:ext cx="8267301" cy="5603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xmlns="" id="{A119E1A2-CDE4-4560-F27A-6B4A0505872D}"/>
              </a:ext>
            </a:extLst>
          </p:cNvPr>
          <p:cNvSpPr txBox="1"/>
          <p:nvPr/>
        </p:nvSpPr>
        <p:spPr>
          <a:xfrm>
            <a:off x="4245697" y="807272"/>
            <a:ext cx="2184991" cy="1015663"/>
          </a:xfrm>
          <a:prstGeom prst="rect">
            <a:avLst/>
          </a:prstGeom>
          <a:noFill/>
        </p:spPr>
        <p:txBody>
          <a:bodyPr wrap="square">
            <a:spAutoFit/>
          </a:bodyPr>
          <a:lstStyle/>
          <a:p>
            <a:pPr marL="285750" indent="-285750" algn="just">
              <a:buFont typeface="Symbol" panose="05050102010706020507" pitchFamily="18" charset="2"/>
              <a:buChar char="®"/>
            </a:pPr>
            <a:r>
              <a:rPr lang="en-IN" sz="2000" dirty="0">
                <a:solidFill>
                  <a:srgbClr val="002060"/>
                </a:solidFill>
                <a:latin typeface="Aptos" panose="020B0004020202020204" pitchFamily="34" charset="0"/>
              </a:rPr>
              <a:t>Not in books </a:t>
            </a:r>
          </a:p>
          <a:p>
            <a:pPr marL="285750" indent="-285750" algn="just">
              <a:buFont typeface="Symbol" panose="05050102010706020507" pitchFamily="18" charset="2"/>
              <a:buChar char="®"/>
            </a:pPr>
            <a:r>
              <a:rPr lang="en-IN" sz="2000" dirty="0">
                <a:solidFill>
                  <a:srgbClr val="002060"/>
                </a:solidFill>
                <a:latin typeface="Aptos" panose="020B0004020202020204" pitchFamily="34" charset="0"/>
              </a:rPr>
              <a:t>Letter to supplier</a:t>
            </a:r>
          </a:p>
        </p:txBody>
      </p:sp>
      <p:sp>
        <p:nvSpPr>
          <p:cNvPr id="9" name="TextBox 8">
            <a:extLst>
              <a:ext uri="{FF2B5EF4-FFF2-40B4-BE49-F238E27FC236}">
                <a16:creationId xmlns:a16="http://schemas.microsoft.com/office/drawing/2014/main" xmlns="" id="{53444B4B-BBC5-1315-7492-001CA6BBEE0B}"/>
              </a:ext>
            </a:extLst>
          </p:cNvPr>
          <p:cNvSpPr txBox="1"/>
          <p:nvPr/>
        </p:nvSpPr>
        <p:spPr>
          <a:xfrm>
            <a:off x="9577375" y="5587686"/>
            <a:ext cx="2668717" cy="707886"/>
          </a:xfrm>
          <a:prstGeom prst="rect">
            <a:avLst/>
          </a:prstGeom>
          <a:noFill/>
        </p:spPr>
        <p:txBody>
          <a:bodyPr wrap="square">
            <a:spAutoFit/>
          </a:bodyPr>
          <a:lstStyle/>
          <a:p>
            <a:pPr marL="285750" indent="-285750" algn="just">
              <a:buFont typeface="Symbol" panose="05050102010706020507" pitchFamily="18" charset="2"/>
              <a:buChar char="®"/>
            </a:pPr>
            <a:r>
              <a:rPr lang="en-US" sz="2000" dirty="0">
                <a:solidFill>
                  <a:srgbClr val="002060"/>
                </a:solidFill>
                <a:latin typeface="Aptos" panose="020B0004020202020204" pitchFamily="34" charset="0"/>
              </a:rPr>
              <a:t>Proof of tax invoice</a:t>
            </a:r>
          </a:p>
          <a:p>
            <a:pPr marL="285750" indent="-285750" algn="just">
              <a:buFont typeface="Symbol" panose="05050102010706020507" pitchFamily="18" charset="2"/>
              <a:buChar char="®"/>
            </a:pPr>
            <a:r>
              <a:rPr lang="en-US" sz="2000" dirty="0">
                <a:solidFill>
                  <a:srgbClr val="002060"/>
                </a:solidFill>
                <a:latin typeface="Aptos" panose="020B0004020202020204" pitchFamily="34" charset="0"/>
              </a:rPr>
              <a:t>Undertaking</a:t>
            </a:r>
            <a:endParaRPr lang="en-IN" sz="2000" b="1" u="sng" dirty="0">
              <a:solidFill>
                <a:srgbClr val="002060"/>
              </a:solidFill>
              <a:latin typeface="Aptos" panose="020B0004020202020204" pitchFamily="34" charset="0"/>
            </a:endParaRPr>
          </a:p>
        </p:txBody>
      </p:sp>
      <p:sp>
        <p:nvSpPr>
          <p:cNvPr id="10" name="TextBox 9">
            <a:extLst>
              <a:ext uri="{FF2B5EF4-FFF2-40B4-BE49-F238E27FC236}">
                <a16:creationId xmlns:a16="http://schemas.microsoft.com/office/drawing/2014/main" xmlns="" id="{C372A2BE-D61C-ED45-39D2-7F6D9239DEA8}"/>
              </a:ext>
            </a:extLst>
          </p:cNvPr>
          <p:cNvSpPr txBox="1"/>
          <p:nvPr/>
        </p:nvSpPr>
        <p:spPr>
          <a:xfrm>
            <a:off x="1327150" y="4104635"/>
            <a:ext cx="3351611" cy="1938992"/>
          </a:xfrm>
          <a:prstGeom prst="rect">
            <a:avLst/>
          </a:prstGeom>
          <a:noFill/>
        </p:spPr>
        <p:txBody>
          <a:bodyPr wrap="square">
            <a:spAutoFit/>
          </a:bodyPr>
          <a:lstStyle/>
          <a:p>
            <a:pPr marL="285750" indent="-285750" algn="just">
              <a:buFont typeface="Symbol" panose="05050102010706020507" pitchFamily="18" charset="2"/>
              <a:buChar char="®"/>
            </a:pPr>
            <a:r>
              <a:rPr lang="en-IN" sz="2000" dirty="0">
                <a:solidFill>
                  <a:srgbClr val="002060"/>
                </a:solidFill>
                <a:latin typeface="Aptos" panose="020B0004020202020204" pitchFamily="34" charset="0"/>
              </a:rPr>
              <a:t>Payment </a:t>
            </a:r>
          </a:p>
          <a:p>
            <a:pPr marL="285750" indent="-285750" algn="just">
              <a:buFont typeface="Wingdings" panose="05000000000000000000" pitchFamily="2" charset="2"/>
              <a:buChar char="§"/>
            </a:pPr>
            <a:r>
              <a:rPr lang="en-IN" sz="2000" dirty="0">
                <a:solidFill>
                  <a:srgbClr val="002060"/>
                </a:solidFill>
                <a:latin typeface="Aptos" panose="020B0004020202020204" pitchFamily="34" charset="0"/>
              </a:rPr>
              <a:t>in </a:t>
            </a:r>
            <a:r>
              <a:rPr lang="en-IN" sz="2000" dirty="0" err="1">
                <a:solidFill>
                  <a:srgbClr val="002060"/>
                </a:solidFill>
                <a:latin typeface="Aptos" panose="020B0004020202020204" pitchFamily="34" charset="0"/>
              </a:rPr>
              <a:t>BoA</a:t>
            </a:r>
            <a:endParaRPr lang="en-IN" sz="2000" dirty="0">
              <a:solidFill>
                <a:srgbClr val="002060"/>
              </a:solidFill>
              <a:latin typeface="Aptos" panose="020B0004020202020204" pitchFamily="34" charset="0"/>
            </a:endParaRPr>
          </a:p>
          <a:p>
            <a:pPr marL="285750" indent="-285750" algn="just">
              <a:buFont typeface="Wingdings" panose="05000000000000000000" pitchFamily="2" charset="2"/>
              <a:buChar char="§"/>
            </a:pPr>
            <a:r>
              <a:rPr lang="en-IN" sz="2000" dirty="0">
                <a:solidFill>
                  <a:srgbClr val="002060"/>
                </a:solidFill>
                <a:latin typeface="Aptos" panose="020B0004020202020204" pitchFamily="34" charset="0"/>
              </a:rPr>
              <a:t>in Bank Statement</a:t>
            </a:r>
          </a:p>
          <a:p>
            <a:pPr algn="just"/>
            <a:r>
              <a:rPr lang="en-IN" sz="2000" dirty="0">
                <a:solidFill>
                  <a:srgbClr val="002060"/>
                </a:solidFill>
                <a:latin typeface="Aptos" panose="020B0004020202020204" pitchFamily="34" charset="0"/>
              </a:rPr>
              <a:t>(or)</a:t>
            </a:r>
          </a:p>
          <a:p>
            <a:pPr marL="285750" indent="-285750" algn="just">
              <a:buFont typeface="Symbol" panose="05050102010706020507" pitchFamily="18" charset="2"/>
              <a:buChar char="®"/>
            </a:pPr>
            <a:r>
              <a:rPr lang="en-IN" sz="2000" dirty="0">
                <a:solidFill>
                  <a:srgbClr val="002060"/>
                </a:solidFill>
                <a:latin typeface="Aptos" panose="020B0004020202020204" pitchFamily="34" charset="0"/>
              </a:rPr>
              <a:t>60 days from the date of TI</a:t>
            </a:r>
          </a:p>
          <a:p>
            <a:pPr algn="just"/>
            <a:r>
              <a:rPr lang="en-IN" sz="2000" dirty="0">
                <a:solidFill>
                  <a:srgbClr val="002060"/>
                </a:solidFill>
                <a:latin typeface="Aptos" panose="020B0004020202020204" pitchFamily="34" charset="0"/>
              </a:rPr>
              <a:t>(W.E.E)</a:t>
            </a:r>
          </a:p>
        </p:txBody>
      </p:sp>
      <p:sp>
        <p:nvSpPr>
          <p:cNvPr id="11" name="Rectangle: Rounded Corners 10">
            <a:extLst>
              <a:ext uri="{FF2B5EF4-FFF2-40B4-BE49-F238E27FC236}">
                <a16:creationId xmlns:a16="http://schemas.microsoft.com/office/drawing/2014/main" xmlns="" id="{81B10CC2-B380-9137-588C-BBA9061F437B}"/>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Rounded Corners 11">
            <a:extLst>
              <a:ext uri="{FF2B5EF4-FFF2-40B4-BE49-F238E27FC236}">
                <a16:creationId xmlns:a16="http://schemas.microsoft.com/office/drawing/2014/main" xmlns="" id="{A09B0902-51FD-DCF3-1A92-DB2D3FBE74B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Rounded Corners 12">
            <a:extLst>
              <a:ext uri="{FF2B5EF4-FFF2-40B4-BE49-F238E27FC236}">
                <a16:creationId xmlns:a16="http://schemas.microsoft.com/office/drawing/2014/main" xmlns="" id="{F74080A7-A965-0ABA-E76B-610C4E5C32C4}"/>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Rounded Corners 13">
            <a:extLst>
              <a:ext uri="{FF2B5EF4-FFF2-40B4-BE49-F238E27FC236}">
                <a16:creationId xmlns:a16="http://schemas.microsoft.com/office/drawing/2014/main" xmlns="" id="{380CB88C-4D90-6BE0-2ABD-0811773955D2}"/>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420705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300709" y="2590403"/>
            <a:ext cx="9433393" cy="2400657"/>
          </a:xfrm>
          <a:prstGeom prst="rect">
            <a:avLst/>
          </a:prstGeom>
          <a:noFill/>
        </p:spPr>
        <p:txBody>
          <a:bodyPr wrap="square" rtlCol="0">
            <a:spAutoFit/>
          </a:bodyPr>
          <a:lstStyle/>
          <a:p>
            <a:pPr algn="ctr"/>
            <a:r>
              <a:rPr lang="en-GB" sz="5000" b="1" u="sng" dirty="0">
                <a:solidFill>
                  <a:srgbClr val="12254A"/>
                </a:solidFill>
                <a:latin typeface="Century Schoolbook" panose="02040604050505020304" pitchFamily="18" charset="0"/>
              </a:rPr>
              <a:t>REVERSAL OF ITC</a:t>
            </a:r>
            <a:br>
              <a:rPr lang="en-GB" sz="5000" b="1" u="sng" dirty="0">
                <a:solidFill>
                  <a:srgbClr val="12254A"/>
                </a:solidFill>
                <a:latin typeface="Century Schoolbook" panose="02040604050505020304" pitchFamily="18" charset="0"/>
              </a:rPr>
            </a:br>
            <a:r>
              <a:rPr lang="en-GB" sz="5000" b="1" u="sng" dirty="0">
                <a:solidFill>
                  <a:srgbClr val="12254A"/>
                </a:solidFill>
                <a:latin typeface="Century Schoolbook" panose="02040604050505020304" pitchFamily="18" charset="0"/>
              </a:rPr>
              <a:t>GSTR 3B NOT FILED BY SUPPLIER</a:t>
            </a:r>
            <a:endParaRPr lang="fr-FR" sz="5000" b="1" u="sng"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2873629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76A7F8F-FB4D-35FC-C403-9E1908EFE057}"/>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50FCD5C9-3E64-1756-BF57-FC6C3055453B}"/>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8C9C0885-A5A0-B480-9968-99C9848DE888}"/>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0B77A533-20A5-39AC-F625-042634AFCA58}"/>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80F29C86-61FA-B826-3EEC-FB994D44761B}"/>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1532A323-9729-D09A-6367-0E8C73C95B2C}"/>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Arrow: Pentagon 3">
            <a:extLst>
              <a:ext uri="{FF2B5EF4-FFF2-40B4-BE49-F238E27FC236}">
                <a16:creationId xmlns:a16="http://schemas.microsoft.com/office/drawing/2014/main" xmlns="" id="{2D8B0A16-955E-5E6D-ABD0-DEDFBCA13CCE}"/>
              </a:ext>
            </a:extLst>
          </p:cNvPr>
          <p:cNvSpPr/>
          <p:nvPr/>
        </p:nvSpPr>
        <p:spPr>
          <a:xfrm>
            <a:off x="312756" y="1008262"/>
            <a:ext cx="1164675" cy="4649588"/>
          </a:xfrm>
          <a:prstGeom prst="homePlate">
            <a:avLst>
              <a:gd name="adj" fmla="val 48667"/>
            </a:avLst>
          </a:pr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Pentagon 4">
            <a:extLst>
              <a:ext uri="{FF2B5EF4-FFF2-40B4-BE49-F238E27FC236}">
                <a16:creationId xmlns:a16="http://schemas.microsoft.com/office/drawing/2014/main" xmlns="" id="{1E0F509F-F8C5-7EE3-8E50-397369DE93D4}"/>
              </a:ext>
            </a:extLst>
          </p:cNvPr>
          <p:cNvSpPr/>
          <p:nvPr/>
        </p:nvSpPr>
        <p:spPr>
          <a:xfrm>
            <a:off x="24042" y="617220"/>
            <a:ext cx="1164675" cy="5400675"/>
          </a:xfrm>
          <a:prstGeom prst="homePlate">
            <a:avLst/>
          </a:pr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a:extLst>
              <a:ext uri="{FF2B5EF4-FFF2-40B4-BE49-F238E27FC236}">
                <a16:creationId xmlns:a16="http://schemas.microsoft.com/office/drawing/2014/main" xmlns="" id="{18B24BB0-8113-974F-59B7-71C6D441AB3E}"/>
              </a:ext>
            </a:extLst>
          </p:cNvPr>
          <p:cNvSpPr txBox="1"/>
          <p:nvPr/>
        </p:nvSpPr>
        <p:spPr>
          <a:xfrm rot="16200000">
            <a:off x="-2370476" y="3002086"/>
            <a:ext cx="5400676" cy="630942"/>
          </a:xfrm>
          <a:prstGeom prst="rect">
            <a:avLst/>
          </a:prstGeom>
          <a:noFill/>
        </p:spPr>
        <p:txBody>
          <a:bodyPr wrap="square" rtlCol="0">
            <a:spAutoFit/>
          </a:bodyPr>
          <a:lstStyle/>
          <a:p>
            <a:pPr algn="ctr"/>
            <a:r>
              <a:rPr lang="en-IN" sz="3500" b="1" dirty="0">
                <a:solidFill>
                  <a:srgbClr val="FEF4EA"/>
                </a:solidFill>
                <a:latin typeface="Copperplate Gothic Bold" panose="020E0705020206020404" pitchFamily="34" charset="0"/>
              </a:rPr>
              <a:t>CONTENTION</a:t>
            </a:r>
          </a:p>
        </p:txBody>
      </p:sp>
      <p:grpSp>
        <p:nvGrpSpPr>
          <p:cNvPr id="13" name="Group 12">
            <a:extLst>
              <a:ext uri="{FF2B5EF4-FFF2-40B4-BE49-F238E27FC236}">
                <a16:creationId xmlns:a16="http://schemas.microsoft.com/office/drawing/2014/main" xmlns="" id="{A7F015B7-79DA-5C4F-976B-F6F29B9AC228}"/>
              </a:ext>
            </a:extLst>
          </p:cNvPr>
          <p:cNvGrpSpPr/>
          <p:nvPr/>
        </p:nvGrpSpPr>
        <p:grpSpPr>
          <a:xfrm>
            <a:off x="6732482" y="617219"/>
            <a:ext cx="5029804" cy="5370307"/>
            <a:chOff x="4296524" y="1455420"/>
            <a:chExt cx="2990378" cy="3368040"/>
          </a:xfrm>
        </p:grpSpPr>
        <p:sp>
          <p:nvSpPr>
            <p:cNvPr id="14" name="Oval 13">
              <a:extLst>
                <a:ext uri="{FF2B5EF4-FFF2-40B4-BE49-F238E27FC236}">
                  <a16:creationId xmlns:a16="http://schemas.microsoft.com/office/drawing/2014/main" xmlns="" id="{9005571C-CAD0-B0D9-F171-DBBFD4411A4B}"/>
                </a:ext>
              </a:extLst>
            </p:cNvPr>
            <p:cNvSpPr/>
            <p:nvPr/>
          </p:nvSpPr>
          <p:spPr>
            <a:xfrm>
              <a:off x="5006788" y="2339788"/>
              <a:ext cx="2178424" cy="217842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xmlns="" id="{777105A1-470A-C451-76BF-AD1002AF0377}"/>
                </a:ext>
              </a:extLst>
            </p:cNvPr>
            <p:cNvSpPr/>
            <p:nvPr/>
          </p:nvSpPr>
          <p:spPr>
            <a:xfrm>
              <a:off x="5108388" y="2441388"/>
              <a:ext cx="1975224" cy="1975224"/>
            </a:xfrm>
            <a:prstGeom prst="ellipse">
              <a:avLst/>
            </a:prstGeom>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xmlns="" id="{8FAAFF19-F2A7-D063-940F-2CCFF337B050}"/>
                </a:ext>
              </a:extLst>
            </p:cNvPr>
            <p:cNvSpPr/>
            <p:nvPr/>
          </p:nvSpPr>
          <p:spPr>
            <a:xfrm>
              <a:off x="5239871" y="2572871"/>
              <a:ext cx="1712258" cy="17122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Freeform: Shape 16">
              <a:extLst>
                <a:ext uri="{FF2B5EF4-FFF2-40B4-BE49-F238E27FC236}">
                  <a16:creationId xmlns:a16="http://schemas.microsoft.com/office/drawing/2014/main" xmlns="" id="{A099CBCC-5BA6-822D-9248-255435DA8247}"/>
                </a:ext>
              </a:extLst>
            </p:cNvPr>
            <p:cNvSpPr/>
            <p:nvPr/>
          </p:nvSpPr>
          <p:spPr>
            <a:xfrm>
              <a:off x="6042661" y="3360420"/>
              <a:ext cx="1244241" cy="1283298"/>
            </a:xfrm>
            <a:custGeom>
              <a:avLst/>
              <a:gdLst>
                <a:gd name="connsiteX0" fmla="*/ 0 w 1244241"/>
                <a:gd name="connsiteY0" fmla="*/ 0 h 1283298"/>
                <a:gd name="connsiteX1" fmla="*/ 1244241 w 1244241"/>
                <a:gd name="connsiteY1" fmla="*/ 307744 h 1283298"/>
                <a:gd name="connsiteX2" fmla="*/ 1243380 w 1244241"/>
                <a:gd name="connsiteY2" fmla="*/ 313388 h 1283298"/>
                <a:gd name="connsiteX3" fmla="*/ 53340 w 1244241"/>
                <a:gd name="connsiteY3" fmla="*/ 1283298 h 1283298"/>
                <a:gd name="connsiteX4" fmla="*/ 10290 w 1244241"/>
                <a:gd name="connsiteY4" fmla="*/ 1281124 h 1283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4241" h="1283298">
                  <a:moveTo>
                    <a:pt x="0" y="0"/>
                  </a:moveTo>
                  <a:lnTo>
                    <a:pt x="1244241" y="307744"/>
                  </a:lnTo>
                  <a:lnTo>
                    <a:pt x="1243380" y="313388"/>
                  </a:lnTo>
                  <a:cubicBezTo>
                    <a:pt x="1130112" y="866915"/>
                    <a:pt x="640352" y="1283298"/>
                    <a:pt x="53340" y="1283298"/>
                  </a:cubicBezTo>
                  <a:lnTo>
                    <a:pt x="10290" y="1281124"/>
                  </a:lnTo>
                  <a:close/>
                </a:path>
              </a:pathLst>
            </a:custGeom>
            <a:gradFill flip="none" rotWithShape="1">
              <a:gsLst>
                <a:gs pos="48000">
                  <a:srgbClr val="FF7C53"/>
                </a:gs>
                <a:gs pos="9000">
                  <a:srgbClr val="F55A3C"/>
                </a:gs>
                <a:gs pos="94000">
                  <a:srgbClr val="D20C0C"/>
                </a:gs>
              </a:gsLst>
              <a:path path="circle">
                <a:fillToRect r="100000" b="100000"/>
              </a:path>
              <a:tileRect l="-100000" t="-100000"/>
            </a:gradFill>
            <a:ln>
              <a:noFill/>
            </a:ln>
            <a:effectLst>
              <a:outerShdw blurRad="1143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18" name="Freeform: Shape 17">
              <a:extLst>
                <a:ext uri="{FF2B5EF4-FFF2-40B4-BE49-F238E27FC236}">
                  <a16:creationId xmlns:a16="http://schemas.microsoft.com/office/drawing/2014/main" xmlns="" id="{DBE9AF56-B59A-E701-D6A5-C7A7C1967AAC}"/>
                </a:ext>
              </a:extLst>
            </p:cNvPr>
            <p:cNvSpPr/>
            <p:nvPr/>
          </p:nvSpPr>
          <p:spPr>
            <a:xfrm>
              <a:off x="4781749" y="3390900"/>
              <a:ext cx="1444947" cy="1432560"/>
            </a:xfrm>
            <a:custGeom>
              <a:avLst/>
              <a:gdLst>
                <a:gd name="connsiteX0" fmla="*/ 1268703 w 1444947"/>
                <a:gd name="connsiteY0" fmla="*/ 0 h 1432560"/>
                <a:gd name="connsiteX1" fmla="*/ 1444947 w 1444947"/>
                <a:gd name="connsiteY1" fmla="*/ 1425969 h 1432560"/>
                <a:gd name="connsiteX2" fmla="*/ 1314423 w 1444947"/>
                <a:gd name="connsiteY2" fmla="*/ 1432560 h 1432560"/>
                <a:gd name="connsiteX3" fmla="*/ 1462 w 1444947"/>
                <a:gd name="connsiteY3" fmla="*/ 562271 h 1432560"/>
                <a:gd name="connsiteX4" fmla="*/ 0 w 1444947"/>
                <a:gd name="connsiteY4" fmla="*/ 558276 h 1432560"/>
                <a:gd name="connsiteX5" fmla="*/ 1268703 w 1444947"/>
                <a:gd name="connsiteY5" fmla="*/ 53340 h 143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4947" h="1432560">
                  <a:moveTo>
                    <a:pt x="1268703" y="0"/>
                  </a:moveTo>
                  <a:lnTo>
                    <a:pt x="1444947" y="1425969"/>
                  </a:lnTo>
                  <a:lnTo>
                    <a:pt x="1314423" y="1432560"/>
                  </a:lnTo>
                  <a:cubicBezTo>
                    <a:pt x="724194" y="1432560"/>
                    <a:pt x="217780" y="1073704"/>
                    <a:pt x="1462" y="562271"/>
                  </a:cubicBezTo>
                  <a:lnTo>
                    <a:pt x="0" y="558276"/>
                  </a:lnTo>
                  <a:lnTo>
                    <a:pt x="1268703" y="53340"/>
                  </a:lnTo>
                  <a:close/>
                </a:path>
              </a:pathLst>
            </a:custGeom>
            <a:gradFill flip="none" rotWithShape="1">
              <a:gsLst>
                <a:gs pos="48000">
                  <a:schemeClr val="accent4">
                    <a:lumMod val="60000"/>
                    <a:lumOff val="40000"/>
                  </a:schemeClr>
                </a:gs>
                <a:gs pos="9000">
                  <a:schemeClr val="accent4">
                    <a:lumMod val="75000"/>
                  </a:schemeClr>
                </a:gs>
                <a:gs pos="94000">
                  <a:schemeClr val="accent4">
                    <a:lumMod val="50000"/>
                  </a:schemeClr>
                </a:gs>
              </a:gsLst>
              <a:path path="circle">
                <a:fillToRect l="100000" b="100000"/>
              </a:path>
              <a:tileRect t="-100000" r="-100000"/>
            </a:gradFill>
            <a:ln>
              <a:noFill/>
            </a:ln>
            <a:effectLst>
              <a:outerShdw blurRad="114300" dist="762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9" name="Freeform: Shape 18">
              <a:extLst>
                <a:ext uri="{FF2B5EF4-FFF2-40B4-BE49-F238E27FC236}">
                  <a16:creationId xmlns:a16="http://schemas.microsoft.com/office/drawing/2014/main" xmlns="" id="{2C9800F5-F766-9D11-1B61-AB006651D7E1}"/>
                </a:ext>
              </a:extLst>
            </p:cNvPr>
            <p:cNvSpPr/>
            <p:nvPr/>
          </p:nvSpPr>
          <p:spPr>
            <a:xfrm>
              <a:off x="4427220" y="2542574"/>
              <a:ext cx="1668780" cy="1696652"/>
            </a:xfrm>
            <a:custGeom>
              <a:avLst/>
              <a:gdLst>
                <a:gd name="connsiteX0" fmla="*/ 238918 w 1668780"/>
                <a:gd name="connsiteY0" fmla="*/ 0 h 1696652"/>
                <a:gd name="connsiteX1" fmla="*/ 1668780 w 1668780"/>
                <a:gd name="connsiteY1" fmla="*/ 878769 h 1696652"/>
                <a:gd name="connsiteX2" fmla="*/ 220446 w 1668780"/>
                <a:gd name="connsiteY2" fmla="*/ 1696652 h 1696652"/>
                <a:gd name="connsiteX3" fmla="*/ 204172 w 1668780"/>
                <a:gd name="connsiteY3" fmla="*/ 1669865 h 1696652"/>
                <a:gd name="connsiteX4" fmla="*/ 0 w 1668780"/>
                <a:gd name="connsiteY4" fmla="*/ 863529 h 1696652"/>
                <a:gd name="connsiteX5" fmla="*/ 204172 w 1668780"/>
                <a:gd name="connsiteY5" fmla="*/ 57193 h 1696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8780" h="1696652">
                  <a:moveTo>
                    <a:pt x="238918" y="0"/>
                  </a:moveTo>
                  <a:lnTo>
                    <a:pt x="1668780" y="878769"/>
                  </a:lnTo>
                  <a:lnTo>
                    <a:pt x="220446" y="1696652"/>
                  </a:lnTo>
                  <a:lnTo>
                    <a:pt x="204172" y="1669865"/>
                  </a:lnTo>
                  <a:cubicBezTo>
                    <a:pt x="73963" y="1430171"/>
                    <a:pt x="0" y="1155488"/>
                    <a:pt x="0" y="863529"/>
                  </a:cubicBezTo>
                  <a:cubicBezTo>
                    <a:pt x="0" y="571571"/>
                    <a:pt x="73963" y="296887"/>
                    <a:pt x="204172" y="57193"/>
                  </a:cubicBezTo>
                  <a:close/>
                </a:path>
              </a:pathLst>
            </a:custGeom>
            <a:gradFill flip="none" rotWithShape="1">
              <a:gsLst>
                <a:gs pos="65000">
                  <a:schemeClr val="accent5">
                    <a:lumMod val="60000"/>
                    <a:lumOff val="40000"/>
                  </a:schemeClr>
                </a:gs>
                <a:gs pos="23000">
                  <a:schemeClr val="accent5">
                    <a:lumMod val="75000"/>
                  </a:schemeClr>
                </a:gs>
                <a:gs pos="94000">
                  <a:schemeClr val="accent5">
                    <a:lumMod val="50000"/>
                  </a:schemeClr>
                </a:gs>
              </a:gsLst>
              <a:path path="circle">
                <a:fillToRect l="100000" t="100000"/>
              </a:path>
              <a:tileRect r="-100000" b="-100000"/>
            </a:gradFill>
            <a:ln>
              <a:noFill/>
            </a:ln>
            <a:effectLst>
              <a:outerShdw blurRad="1143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0" name="Freeform: Shape 19">
              <a:extLst>
                <a:ext uri="{FF2B5EF4-FFF2-40B4-BE49-F238E27FC236}">
                  <a16:creationId xmlns:a16="http://schemas.microsoft.com/office/drawing/2014/main" xmlns="" id="{33EAB06A-F4A8-F019-7F6C-F1830E18DFF4}"/>
                </a:ext>
              </a:extLst>
            </p:cNvPr>
            <p:cNvSpPr/>
            <p:nvPr/>
          </p:nvSpPr>
          <p:spPr>
            <a:xfrm>
              <a:off x="4296524" y="1455420"/>
              <a:ext cx="1799617" cy="1958340"/>
            </a:xfrm>
            <a:custGeom>
              <a:avLst/>
              <a:gdLst>
                <a:gd name="connsiteX0" fmla="*/ 1799477 w 1799617"/>
                <a:gd name="connsiteY0" fmla="*/ 0 h 1958340"/>
                <a:gd name="connsiteX1" fmla="*/ 1799617 w 1799617"/>
                <a:gd name="connsiteY1" fmla="*/ 7 h 1958340"/>
                <a:gd name="connsiteX2" fmla="*/ 1784237 w 1799617"/>
                <a:gd name="connsiteY2" fmla="*/ 1958340 h 1958340"/>
                <a:gd name="connsiteX3" fmla="*/ 0 w 1799617"/>
                <a:gd name="connsiteY3" fmla="*/ 1165914 h 1958340"/>
                <a:gd name="connsiteX4" fmla="*/ 64098 w 1799617"/>
                <a:gd name="connsiteY4" fmla="*/ 1032855 h 1958340"/>
                <a:gd name="connsiteX5" fmla="*/ 1799477 w 1799617"/>
                <a:gd name="connsiteY5" fmla="*/ 0 h 195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9617" h="1958340">
                  <a:moveTo>
                    <a:pt x="1799477" y="0"/>
                  </a:moveTo>
                  <a:lnTo>
                    <a:pt x="1799617" y="7"/>
                  </a:lnTo>
                  <a:lnTo>
                    <a:pt x="1784237" y="1958340"/>
                  </a:lnTo>
                  <a:lnTo>
                    <a:pt x="0" y="1165914"/>
                  </a:lnTo>
                  <a:lnTo>
                    <a:pt x="64098" y="1032855"/>
                  </a:lnTo>
                  <a:cubicBezTo>
                    <a:pt x="398302" y="417640"/>
                    <a:pt x="1050117" y="0"/>
                    <a:pt x="1799477" y="0"/>
                  </a:cubicBezTo>
                  <a:close/>
                </a:path>
              </a:pathLst>
            </a:custGeom>
            <a:gradFill flip="none" rotWithShape="1">
              <a:gsLst>
                <a:gs pos="48000">
                  <a:schemeClr val="accent6">
                    <a:lumMod val="60000"/>
                    <a:lumOff val="40000"/>
                  </a:schemeClr>
                </a:gs>
                <a:gs pos="9000">
                  <a:schemeClr val="accent6">
                    <a:lumMod val="75000"/>
                  </a:schemeClr>
                </a:gs>
                <a:gs pos="94000">
                  <a:schemeClr val="accent6">
                    <a:lumMod val="50000"/>
                  </a:schemeClr>
                </a:gs>
              </a:gsLst>
              <a:path path="circle">
                <a:fillToRect l="100000" t="100000"/>
              </a:path>
              <a:tileRect r="-100000" b="-100000"/>
            </a:gradFill>
            <a:ln>
              <a:noFill/>
            </a:ln>
            <a:effectLst>
              <a:outerShdw blurRad="114300"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25" name="Oval 24">
              <a:extLst>
                <a:ext uri="{FF2B5EF4-FFF2-40B4-BE49-F238E27FC236}">
                  <a16:creationId xmlns:a16="http://schemas.microsoft.com/office/drawing/2014/main" xmlns="" id="{9D0AB721-4654-6F26-D290-9E8DE5ED6BD2}"/>
                </a:ext>
              </a:extLst>
            </p:cNvPr>
            <p:cNvSpPr/>
            <p:nvPr/>
          </p:nvSpPr>
          <p:spPr>
            <a:xfrm>
              <a:off x="5654040" y="2987040"/>
              <a:ext cx="883920" cy="883920"/>
            </a:xfrm>
            <a:prstGeom prst="ellipse">
              <a:avLst/>
            </a:prstGeom>
            <a:gradFill flip="none" rotWithShape="1">
              <a:gsLst>
                <a:gs pos="49000">
                  <a:schemeClr val="bg1">
                    <a:lumMod val="95000"/>
                  </a:schemeClr>
                </a:gs>
                <a:gs pos="9000">
                  <a:schemeClr val="bg2">
                    <a:lumMod val="90000"/>
                  </a:schemeClr>
                </a:gs>
                <a:gs pos="61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26" name="Client_Success" descr="{&quot;Key&quot;:&quot;POWER_USER_SHAPE_ICON&quot;,&quot;Value&quot;:&quot;POWER_USER_SHAPE_ICON_STYLE_1&quot;}">
            <a:extLst>
              <a:ext uri="{FF2B5EF4-FFF2-40B4-BE49-F238E27FC236}">
                <a16:creationId xmlns:a16="http://schemas.microsoft.com/office/drawing/2014/main" xmlns="" id="{2D4E8C15-2294-AA7D-01A9-A55B52445ADE}"/>
              </a:ext>
            </a:extLst>
          </p:cNvPr>
          <p:cNvGrpSpPr/>
          <p:nvPr/>
        </p:nvGrpSpPr>
        <p:grpSpPr bwMode="auto">
          <a:xfrm>
            <a:off x="10278127" y="4243941"/>
            <a:ext cx="179705" cy="251460"/>
            <a:chOff x="0" y="0"/>
            <a:chExt cx="478" cy="470"/>
          </a:xfrm>
          <a:solidFill>
            <a:schemeClr val="bg1"/>
          </a:solidFill>
        </p:grpSpPr>
        <p:sp>
          <p:nvSpPr>
            <p:cNvPr id="27" name="Client_Success">
              <a:extLst>
                <a:ext uri="{FF2B5EF4-FFF2-40B4-BE49-F238E27FC236}">
                  <a16:creationId xmlns:a16="http://schemas.microsoft.com/office/drawing/2014/main" xmlns="" id="{20C00C47-6DC5-DA6D-21EB-488D4DF7C43C}"/>
                </a:ext>
              </a:extLst>
            </p:cNvPr>
            <p:cNvSpPr>
              <a:spLocks noEditPoints="1"/>
            </p:cNvSpPr>
            <p:nvPr/>
          </p:nvSpPr>
          <p:spPr bwMode="auto">
            <a:xfrm>
              <a:off x="292" y="278"/>
              <a:ext cx="186" cy="184"/>
            </a:xfrm>
            <a:custGeom>
              <a:avLst/>
              <a:gdLst>
                <a:gd name="T0" fmla="*/ 532 w 569"/>
                <a:gd name="T1" fmla="*/ 189 h 559"/>
                <a:gd name="T2" fmla="*/ 517 w 569"/>
                <a:gd name="T3" fmla="*/ 176 h 559"/>
                <a:gd name="T4" fmla="*/ 495 w 569"/>
                <a:gd name="T5" fmla="*/ 139 h 559"/>
                <a:gd name="T6" fmla="*/ 492 w 569"/>
                <a:gd name="T7" fmla="*/ 119 h 559"/>
                <a:gd name="T8" fmla="*/ 413 w 569"/>
                <a:gd name="T9" fmla="*/ 52 h 559"/>
                <a:gd name="T10" fmla="*/ 393 w 569"/>
                <a:gd name="T11" fmla="*/ 52 h 559"/>
                <a:gd name="T12" fmla="*/ 352 w 569"/>
                <a:gd name="T13" fmla="*/ 37 h 559"/>
                <a:gd name="T14" fmla="*/ 337 w 569"/>
                <a:gd name="T15" fmla="*/ 25 h 559"/>
                <a:gd name="T16" fmla="*/ 233 w 569"/>
                <a:gd name="T17" fmla="*/ 25 h 559"/>
                <a:gd name="T18" fmla="*/ 218 w 569"/>
                <a:gd name="T19" fmla="*/ 37 h 559"/>
                <a:gd name="T20" fmla="*/ 177 w 569"/>
                <a:gd name="T21" fmla="*/ 52 h 559"/>
                <a:gd name="T22" fmla="*/ 157 w 569"/>
                <a:gd name="T23" fmla="*/ 52 h 559"/>
                <a:gd name="T24" fmla="*/ 78 w 569"/>
                <a:gd name="T25" fmla="*/ 119 h 559"/>
                <a:gd name="T26" fmla="*/ 74 w 569"/>
                <a:gd name="T27" fmla="*/ 139 h 559"/>
                <a:gd name="T28" fmla="*/ 53 w 569"/>
                <a:gd name="T29" fmla="*/ 176 h 559"/>
                <a:gd name="T30" fmla="*/ 38 w 569"/>
                <a:gd name="T31" fmla="*/ 189 h 559"/>
                <a:gd name="T32" fmla="*/ 20 w 569"/>
                <a:gd name="T33" fmla="*/ 290 h 559"/>
                <a:gd name="T34" fmla="*/ 30 w 569"/>
                <a:gd name="T35" fmla="*/ 307 h 559"/>
                <a:gd name="T36" fmla="*/ 38 w 569"/>
                <a:gd name="T37" fmla="*/ 350 h 559"/>
                <a:gd name="T38" fmla="*/ 34 w 569"/>
                <a:gd name="T39" fmla="*/ 370 h 559"/>
                <a:gd name="T40" fmla="*/ 85 w 569"/>
                <a:gd name="T41" fmla="*/ 459 h 559"/>
                <a:gd name="T42" fmla="*/ 104 w 569"/>
                <a:gd name="T43" fmla="*/ 465 h 559"/>
                <a:gd name="T44" fmla="*/ 138 w 569"/>
                <a:gd name="T45" fmla="*/ 492 h 559"/>
                <a:gd name="T46" fmla="*/ 148 w 569"/>
                <a:gd name="T47" fmla="*/ 510 h 559"/>
                <a:gd name="T48" fmla="*/ 218 w 569"/>
                <a:gd name="T49" fmla="*/ 550 h 559"/>
                <a:gd name="T50" fmla="*/ 245 w 569"/>
                <a:gd name="T51" fmla="*/ 545 h 559"/>
                <a:gd name="T52" fmla="*/ 264 w 569"/>
                <a:gd name="T53" fmla="*/ 539 h 559"/>
                <a:gd name="T54" fmla="*/ 308 w 569"/>
                <a:gd name="T55" fmla="*/ 539 h 559"/>
                <a:gd name="T56" fmla="*/ 327 w 569"/>
                <a:gd name="T57" fmla="*/ 545 h 559"/>
                <a:gd name="T58" fmla="*/ 424 w 569"/>
                <a:gd name="T59" fmla="*/ 510 h 559"/>
                <a:gd name="T60" fmla="*/ 434 w 569"/>
                <a:gd name="T61" fmla="*/ 492 h 559"/>
                <a:gd name="T62" fmla="*/ 468 w 569"/>
                <a:gd name="T63" fmla="*/ 465 h 559"/>
                <a:gd name="T64" fmla="*/ 486 w 569"/>
                <a:gd name="T65" fmla="*/ 459 h 559"/>
                <a:gd name="T66" fmla="*/ 538 w 569"/>
                <a:gd name="T67" fmla="*/ 370 h 559"/>
                <a:gd name="T68" fmla="*/ 534 w 569"/>
                <a:gd name="T69" fmla="*/ 350 h 559"/>
                <a:gd name="T70" fmla="*/ 541 w 569"/>
                <a:gd name="T71" fmla="*/ 307 h 559"/>
                <a:gd name="T72" fmla="*/ 551 w 569"/>
                <a:gd name="T73" fmla="*/ 290 h 559"/>
                <a:gd name="T74" fmla="*/ 532 w 569"/>
                <a:gd name="T75" fmla="*/ 189 h 559"/>
                <a:gd name="T76" fmla="*/ 438 w 569"/>
                <a:gd name="T77" fmla="*/ 220 h 559"/>
                <a:gd name="T78" fmla="*/ 263 w 569"/>
                <a:gd name="T79" fmla="*/ 395 h 559"/>
                <a:gd name="T80" fmla="*/ 247 w 569"/>
                <a:gd name="T81" fmla="*/ 395 h 559"/>
                <a:gd name="T82" fmla="*/ 150 w 569"/>
                <a:gd name="T83" fmla="*/ 299 h 559"/>
                <a:gd name="T84" fmla="*/ 150 w 569"/>
                <a:gd name="T85" fmla="*/ 282 h 559"/>
                <a:gd name="T86" fmla="*/ 184 w 569"/>
                <a:gd name="T87" fmla="*/ 249 h 559"/>
                <a:gd name="T88" fmla="*/ 200 w 569"/>
                <a:gd name="T89" fmla="*/ 249 h 559"/>
                <a:gd name="T90" fmla="*/ 247 w 569"/>
                <a:gd name="T91" fmla="*/ 295 h 559"/>
                <a:gd name="T92" fmla="*/ 263 w 569"/>
                <a:gd name="T93" fmla="*/ 295 h 559"/>
                <a:gd name="T94" fmla="*/ 388 w 569"/>
                <a:gd name="T95" fmla="*/ 170 h 559"/>
                <a:gd name="T96" fmla="*/ 404 w 569"/>
                <a:gd name="T97" fmla="*/ 170 h 559"/>
                <a:gd name="T98" fmla="*/ 438 w 569"/>
                <a:gd name="T99" fmla="*/ 204 h 559"/>
                <a:gd name="T100" fmla="*/ 438 w 569"/>
                <a:gd name="T101" fmla="*/ 22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69" h="559">
                  <a:moveTo>
                    <a:pt x="532" y="189"/>
                  </a:moveTo>
                  <a:lnTo>
                    <a:pt x="517" y="176"/>
                  </a:lnTo>
                  <a:cubicBezTo>
                    <a:pt x="505" y="166"/>
                    <a:pt x="498" y="154"/>
                    <a:pt x="495" y="139"/>
                  </a:cubicBezTo>
                  <a:lnTo>
                    <a:pt x="492" y="119"/>
                  </a:lnTo>
                  <a:cubicBezTo>
                    <a:pt x="485" y="80"/>
                    <a:pt x="452" y="52"/>
                    <a:pt x="413" y="52"/>
                  </a:cubicBezTo>
                  <a:lnTo>
                    <a:pt x="393" y="52"/>
                  </a:lnTo>
                  <a:cubicBezTo>
                    <a:pt x="378" y="52"/>
                    <a:pt x="363" y="47"/>
                    <a:pt x="352" y="37"/>
                  </a:cubicBezTo>
                  <a:lnTo>
                    <a:pt x="337" y="25"/>
                  </a:lnTo>
                  <a:cubicBezTo>
                    <a:pt x="307" y="0"/>
                    <a:pt x="263" y="0"/>
                    <a:pt x="233" y="25"/>
                  </a:cubicBezTo>
                  <a:lnTo>
                    <a:pt x="218" y="37"/>
                  </a:lnTo>
                  <a:cubicBezTo>
                    <a:pt x="207" y="47"/>
                    <a:pt x="192" y="52"/>
                    <a:pt x="177" y="52"/>
                  </a:cubicBezTo>
                  <a:lnTo>
                    <a:pt x="157" y="52"/>
                  </a:lnTo>
                  <a:cubicBezTo>
                    <a:pt x="118" y="52"/>
                    <a:pt x="84" y="80"/>
                    <a:pt x="78" y="119"/>
                  </a:cubicBezTo>
                  <a:lnTo>
                    <a:pt x="74" y="139"/>
                  </a:lnTo>
                  <a:cubicBezTo>
                    <a:pt x="72" y="154"/>
                    <a:pt x="64" y="166"/>
                    <a:pt x="53" y="176"/>
                  </a:cubicBezTo>
                  <a:lnTo>
                    <a:pt x="38" y="189"/>
                  </a:lnTo>
                  <a:cubicBezTo>
                    <a:pt x="8" y="214"/>
                    <a:pt x="0" y="256"/>
                    <a:pt x="20" y="290"/>
                  </a:cubicBezTo>
                  <a:lnTo>
                    <a:pt x="30" y="307"/>
                  </a:lnTo>
                  <a:cubicBezTo>
                    <a:pt x="38" y="320"/>
                    <a:pt x="40" y="335"/>
                    <a:pt x="38" y="350"/>
                  </a:cubicBezTo>
                  <a:lnTo>
                    <a:pt x="34" y="370"/>
                  </a:lnTo>
                  <a:cubicBezTo>
                    <a:pt x="28" y="409"/>
                    <a:pt x="49" y="446"/>
                    <a:pt x="85" y="459"/>
                  </a:cubicBezTo>
                  <a:lnTo>
                    <a:pt x="104" y="465"/>
                  </a:lnTo>
                  <a:cubicBezTo>
                    <a:pt x="118" y="470"/>
                    <a:pt x="130" y="480"/>
                    <a:pt x="138" y="492"/>
                  </a:cubicBezTo>
                  <a:lnTo>
                    <a:pt x="148" y="510"/>
                  </a:lnTo>
                  <a:cubicBezTo>
                    <a:pt x="163" y="535"/>
                    <a:pt x="189" y="550"/>
                    <a:pt x="218" y="550"/>
                  </a:cubicBezTo>
                  <a:cubicBezTo>
                    <a:pt x="227" y="550"/>
                    <a:pt x="236" y="549"/>
                    <a:pt x="245" y="545"/>
                  </a:cubicBezTo>
                  <a:lnTo>
                    <a:pt x="264" y="539"/>
                  </a:lnTo>
                  <a:cubicBezTo>
                    <a:pt x="278" y="534"/>
                    <a:pt x="294" y="534"/>
                    <a:pt x="308" y="539"/>
                  </a:cubicBezTo>
                  <a:lnTo>
                    <a:pt x="327" y="545"/>
                  </a:lnTo>
                  <a:cubicBezTo>
                    <a:pt x="363" y="559"/>
                    <a:pt x="404" y="544"/>
                    <a:pt x="424" y="510"/>
                  </a:cubicBezTo>
                  <a:lnTo>
                    <a:pt x="434" y="492"/>
                  </a:lnTo>
                  <a:cubicBezTo>
                    <a:pt x="441" y="480"/>
                    <a:pt x="453" y="470"/>
                    <a:pt x="468" y="465"/>
                  </a:cubicBezTo>
                  <a:lnTo>
                    <a:pt x="486" y="459"/>
                  </a:lnTo>
                  <a:cubicBezTo>
                    <a:pt x="523" y="445"/>
                    <a:pt x="545" y="407"/>
                    <a:pt x="538" y="370"/>
                  </a:cubicBezTo>
                  <a:lnTo>
                    <a:pt x="534" y="350"/>
                  </a:lnTo>
                  <a:cubicBezTo>
                    <a:pt x="531" y="335"/>
                    <a:pt x="534" y="320"/>
                    <a:pt x="541" y="307"/>
                  </a:cubicBezTo>
                  <a:lnTo>
                    <a:pt x="551" y="290"/>
                  </a:lnTo>
                  <a:cubicBezTo>
                    <a:pt x="569" y="256"/>
                    <a:pt x="562" y="214"/>
                    <a:pt x="532" y="189"/>
                  </a:cubicBezTo>
                  <a:close/>
                  <a:moveTo>
                    <a:pt x="438" y="220"/>
                  </a:moveTo>
                  <a:lnTo>
                    <a:pt x="263" y="395"/>
                  </a:lnTo>
                  <a:cubicBezTo>
                    <a:pt x="259" y="399"/>
                    <a:pt x="252" y="399"/>
                    <a:pt x="247" y="395"/>
                  </a:cubicBezTo>
                  <a:lnTo>
                    <a:pt x="150" y="299"/>
                  </a:lnTo>
                  <a:cubicBezTo>
                    <a:pt x="147" y="295"/>
                    <a:pt x="147" y="287"/>
                    <a:pt x="150" y="282"/>
                  </a:cubicBezTo>
                  <a:lnTo>
                    <a:pt x="184" y="249"/>
                  </a:lnTo>
                  <a:cubicBezTo>
                    <a:pt x="188" y="245"/>
                    <a:pt x="195" y="245"/>
                    <a:pt x="200" y="249"/>
                  </a:cubicBezTo>
                  <a:lnTo>
                    <a:pt x="247" y="295"/>
                  </a:lnTo>
                  <a:cubicBezTo>
                    <a:pt x="250" y="299"/>
                    <a:pt x="258" y="299"/>
                    <a:pt x="263" y="295"/>
                  </a:cubicBezTo>
                  <a:lnTo>
                    <a:pt x="388" y="170"/>
                  </a:lnTo>
                  <a:cubicBezTo>
                    <a:pt x="392" y="166"/>
                    <a:pt x="399" y="166"/>
                    <a:pt x="404" y="170"/>
                  </a:cubicBezTo>
                  <a:lnTo>
                    <a:pt x="438" y="204"/>
                  </a:lnTo>
                  <a:cubicBezTo>
                    <a:pt x="443" y="209"/>
                    <a:pt x="443" y="216"/>
                    <a:pt x="438" y="22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8" name="Client_Success">
              <a:extLst>
                <a:ext uri="{FF2B5EF4-FFF2-40B4-BE49-F238E27FC236}">
                  <a16:creationId xmlns:a16="http://schemas.microsoft.com/office/drawing/2014/main" xmlns="" id="{D70CFA72-CAE0-8786-E478-C11F0B0DEE0D}"/>
                </a:ext>
              </a:extLst>
            </p:cNvPr>
            <p:cNvSpPr>
              <a:spLocks/>
            </p:cNvSpPr>
            <p:nvPr/>
          </p:nvSpPr>
          <p:spPr bwMode="auto">
            <a:xfrm>
              <a:off x="273" y="319"/>
              <a:ext cx="25" cy="11"/>
            </a:xfrm>
            <a:custGeom>
              <a:avLst/>
              <a:gdLst>
                <a:gd name="T0" fmla="*/ 8 w 76"/>
                <a:gd name="T1" fmla="*/ 7 h 32"/>
                <a:gd name="T2" fmla="*/ 0 w 76"/>
                <a:gd name="T3" fmla="*/ 0 h 32"/>
                <a:gd name="T4" fmla="*/ 8 w 76"/>
                <a:gd name="T5" fmla="*/ 7 h 32"/>
                <a:gd name="T6" fmla="*/ 76 w 76"/>
                <a:gd name="T7" fmla="*/ 32 h 32"/>
                <a:gd name="T8" fmla="*/ 76 w 76"/>
                <a:gd name="T9" fmla="*/ 32 h 32"/>
                <a:gd name="T10" fmla="*/ 8 w 76"/>
                <a:gd name="T11" fmla="*/ 7 h 32"/>
              </a:gdLst>
              <a:ahLst/>
              <a:cxnLst>
                <a:cxn ang="0">
                  <a:pos x="T0" y="T1"/>
                </a:cxn>
                <a:cxn ang="0">
                  <a:pos x="T2" y="T3"/>
                </a:cxn>
                <a:cxn ang="0">
                  <a:pos x="T4" y="T5"/>
                </a:cxn>
                <a:cxn ang="0">
                  <a:pos x="T6" y="T7"/>
                </a:cxn>
                <a:cxn ang="0">
                  <a:pos x="T8" y="T9"/>
                </a:cxn>
                <a:cxn ang="0">
                  <a:pos x="T10" y="T11"/>
                </a:cxn>
              </a:cxnLst>
              <a:rect l="0" t="0" r="r" b="b"/>
              <a:pathLst>
                <a:path w="76" h="32">
                  <a:moveTo>
                    <a:pt x="8" y="7"/>
                  </a:moveTo>
                  <a:lnTo>
                    <a:pt x="0" y="0"/>
                  </a:lnTo>
                  <a:cubicBezTo>
                    <a:pt x="1" y="2"/>
                    <a:pt x="8" y="7"/>
                    <a:pt x="8" y="7"/>
                  </a:cubicBezTo>
                  <a:cubicBezTo>
                    <a:pt x="30" y="15"/>
                    <a:pt x="54" y="24"/>
                    <a:pt x="76" y="32"/>
                  </a:cubicBezTo>
                  <a:lnTo>
                    <a:pt x="76" y="32"/>
                  </a:lnTo>
                  <a:cubicBezTo>
                    <a:pt x="54" y="24"/>
                    <a:pt x="30" y="16"/>
                    <a:pt x="8"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9" name="Client_Success">
              <a:extLst>
                <a:ext uri="{FF2B5EF4-FFF2-40B4-BE49-F238E27FC236}">
                  <a16:creationId xmlns:a16="http://schemas.microsoft.com/office/drawing/2014/main" xmlns="" id="{0376C8B9-2D62-21DB-90AD-A80DB89C3DF9}"/>
                </a:ext>
              </a:extLst>
            </p:cNvPr>
            <p:cNvSpPr>
              <a:spLocks/>
            </p:cNvSpPr>
            <p:nvPr/>
          </p:nvSpPr>
          <p:spPr bwMode="auto">
            <a:xfrm>
              <a:off x="0" y="0"/>
              <a:ext cx="469" cy="470"/>
            </a:xfrm>
            <a:custGeom>
              <a:avLst/>
              <a:gdLst>
                <a:gd name="T0" fmla="*/ 986 w 1433"/>
                <a:gd name="T1" fmla="*/ 1355 h 1433"/>
                <a:gd name="T2" fmla="*/ 969 w 1433"/>
                <a:gd name="T3" fmla="*/ 1349 h 1433"/>
                <a:gd name="T4" fmla="*/ 889 w 1433"/>
                <a:gd name="T5" fmla="*/ 1211 h 1433"/>
                <a:gd name="T6" fmla="*/ 892 w 1433"/>
                <a:gd name="T7" fmla="*/ 1193 h 1433"/>
                <a:gd name="T8" fmla="*/ 891 w 1433"/>
                <a:gd name="T9" fmla="*/ 1184 h 1433"/>
                <a:gd name="T10" fmla="*/ 881 w 1433"/>
                <a:gd name="T11" fmla="*/ 1168 h 1433"/>
                <a:gd name="T12" fmla="*/ 909 w 1433"/>
                <a:gd name="T13" fmla="*/ 1011 h 1433"/>
                <a:gd name="T14" fmla="*/ 913 w 1433"/>
                <a:gd name="T15" fmla="*/ 1009 h 1433"/>
                <a:gd name="T16" fmla="*/ 844 w 1433"/>
                <a:gd name="T17" fmla="*/ 984 h 1433"/>
                <a:gd name="T18" fmla="*/ 836 w 1433"/>
                <a:gd name="T19" fmla="*/ 976 h 1433"/>
                <a:gd name="T20" fmla="*/ 819 w 1433"/>
                <a:gd name="T21" fmla="*/ 944 h 1433"/>
                <a:gd name="T22" fmla="*/ 818 w 1433"/>
                <a:gd name="T23" fmla="*/ 943 h 1433"/>
                <a:gd name="T24" fmla="*/ 809 w 1433"/>
                <a:gd name="T25" fmla="*/ 939 h 1433"/>
                <a:gd name="T26" fmla="*/ 784 w 1433"/>
                <a:gd name="T27" fmla="*/ 870 h 1433"/>
                <a:gd name="T28" fmla="*/ 823 w 1433"/>
                <a:gd name="T29" fmla="*/ 845 h 1433"/>
                <a:gd name="T30" fmla="*/ 913 w 1433"/>
                <a:gd name="T31" fmla="*/ 690 h 1433"/>
                <a:gd name="T32" fmla="*/ 916 w 1433"/>
                <a:gd name="T33" fmla="*/ 675 h 1433"/>
                <a:gd name="T34" fmla="*/ 921 w 1433"/>
                <a:gd name="T35" fmla="*/ 676 h 1433"/>
                <a:gd name="T36" fmla="*/ 954 w 1433"/>
                <a:gd name="T37" fmla="*/ 586 h 1433"/>
                <a:gd name="T38" fmla="*/ 956 w 1433"/>
                <a:gd name="T39" fmla="*/ 580 h 1433"/>
                <a:gd name="T40" fmla="*/ 940 w 1433"/>
                <a:gd name="T41" fmla="*/ 409 h 1433"/>
                <a:gd name="T42" fmla="*/ 833 w 1433"/>
                <a:gd name="T43" fmla="*/ 315 h 1433"/>
                <a:gd name="T44" fmla="*/ 644 w 1433"/>
                <a:gd name="T45" fmla="*/ 285 h 1433"/>
                <a:gd name="T46" fmla="*/ 543 w 1433"/>
                <a:gd name="T47" fmla="*/ 354 h 1433"/>
                <a:gd name="T48" fmla="*/ 456 w 1433"/>
                <a:gd name="T49" fmla="*/ 585 h 1433"/>
                <a:gd name="T50" fmla="*/ 454 w 1433"/>
                <a:gd name="T51" fmla="*/ 588 h 1433"/>
                <a:gd name="T52" fmla="*/ 444 w 1433"/>
                <a:gd name="T53" fmla="*/ 634 h 1433"/>
                <a:gd name="T54" fmla="*/ 465 w 1433"/>
                <a:gd name="T55" fmla="*/ 674 h 1433"/>
                <a:gd name="T56" fmla="*/ 490 w 1433"/>
                <a:gd name="T57" fmla="*/ 678 h 1433"/>
                <a:gd name="T58" fmla="*/ 491 w 1433"/>
                <a:gd name="T59" fmla="*/ 685 h 1433"/>
                <a:gd name="T60" fmla="*/ 493 w 1433"/>
                <a:gd name="T61" fmla="*/ 689 h 1433"/>
                <a:gd name="T62" fmla="*/ 541 w 1433"/>
                <a:gd name="T63" fmla="*/ 804 h 1433"/>
                <a:gd name="T64" fmla="*/ 613 w 1433"/>
                <a:gd name="T65" fmla="*/ 866 h 1433"/>
                <a:gd name="T66" fmla="*/ 594 w 1433"/>
                <a:gd name="T67" fmla="*/ 944 h 1433"/>
                <a:gd name="T68" fmla="*/ 591 w 1433"/>
                <a:gd name="T69" fmla="*/ 948 h 1433"/>
                <a:gd name="T70" fmla="*/ 590 w 1433"/>
                <a:gd name="T71" fmla="*/ 945 h 1433"/>
                <a:gd name="T72" fmla="*/ 590 w 1433"/>
                <a:gd name="T73" fmla="*/ 944 h 1433"/>
                <a:gd name="T74" fmla="*/ 585 w 1433"/>
                <a:gd name="T75" fmla="*/ 941 h 1433"/>
                <a:gd name="T76" fmla="*/ 580 w 1433"/>
                <a:gd name="T77" fmla="*/ 944 h 1433"/>
                <a:gd name="T78" fmla="*/ 556 w 1433"/>
                <a:gd name="T79" fmla="*/ 994 h 1433"/>
                <a:gd name="T80" fmla="*/ 556 w 1433"/>
                <a:gd name="T81" fmla="*/ 994 h 1433"/>
                <a:gd name="T82" fmla="*/ 555 w 1433"/>
                <a:gd name="T83" fmla="*/ 993 h 1433"/>
                <a:gd name="T84" fmla="*/ 554 w 1433"/>
                <a:gd name="T85" fmla="*/ 991 h 1433"/>
                <a:gd name="T86" fmla="*/ 551 w 1433"/>
                <a:gd name="T87" fmla="*/ 991 h 1433"/>
                <a:gd name="T88" fmla="*/ 550 w 1433"/>
                <a:gd name="T89" fmla="*/ 991 h 1433"/>
                <a:gd name="T90" fmla="*/ 374 w 1433"/>
                <a:gd name="T91" fmla="*/ 1146 h 1433"/>
                <a:gd name="T92" fmla="*/ 353 w 1433"/>
                <a:gd name="T93" fmla="*/ 1239 h 1433"/>
                <a:gd name="T94" fmla="*/ 84 w 1433"/>
                <a:gd name="T95" fmla="*/ 716 h 1433"/>
                <a:gd name="T96" fmla="*/ 716 w 1433"/>
                <a:gd name="T97" fmla="*/ 84 h 1433"/>
                <a:gd name="T98" fmla="*/ 1349 w 1433"/>
                <a:gd name="T99" fmla="*/ 716 h 1433"/>
                <a:gd name="T100" fmla="*/ 1329 w 1433"/>
                <a:gd name="T101" fmla="*/ 875 h 1433"/>
                <a:gd name="T102" fmla="*/ 1400 w 1433"/>
                <a:gd name="T103" fmla="*/ 929 h 1433"/>
                <a:gd name="T104" fmla="*/ 1433 w 1433"/>
                <a:gd name="T105" fmla="*/ 718 h 1433"/>
                <a:gd name="T106" fmla="*/ 716 w 1433"/>
                <a:gd name="T107" fmla="*/ 0 h 1433"/>
                <a:gd name="T108" fmla="*/ 0 w 1433"/>
                <a:gd name="T109" fmla="*/ 716 h 1433"/>
                <a:gd name="T110" fmla="*/ 340 w 1433"/>
                <a:gd name="T111" fmla="*/ 1325 h 1433"/>
                <a:gd name="T112" fmla="*/ 715 w 1433"/>
                <a:gd name="T113" fmla="*/ 1433 h 1433"/>
                <a:gd name="T114" fmla="*/ 999 w 1433"/>
                <a:gd name="T115" fmla="*/ 1374 h 1433"/>
                <a:gd name="T116" fmla="*/ 991 w 1433"/>
                <a:gd name="T117" fmla="*/ 1361 h 1433"/>
                <a:gd name="T118" fmla="*/ 986 w 1433"/>
                <a:gd name="T119" fmla="*/ 1355 h 1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33" h="1433">
                  <a:moveTo>
                    <a:pt x="986" y="1355"/>
                  </a:moveTo>
                  <a:lnTo>
                    <a:pt x="969" y="1349"/>
                  </a:lnTo>
                  <a:cubicBezTo>
                    <a:pt x="913" y="1329"/>
                    <a:pt x="879" y="1270"/>
                    <a:pt x="889" y="1211"/>
                  </a:cubicBezTo>
                  <a:lnTo>
                    <a:pt x="892" y="1193"/>
                  </a:lnTo>
                  <a:cubicBezTo>
                    <a:pt x="892" y="1190"/>
                    <a:pt x="892" y="1186"/>
                    <a:pt x="891" y="1184"/>
                  </a:cubicBezTo>
                  <a:lnTo>
                    <a:pt x="881" y="1168"/>
                  </a:lnTo>
                  <a:cubicBezTo>
                    <a:pt x="851" y="1115"/>
                    <a:pt x="863" y="1050"/>
                    <a:pt x="909" y="1011"/>
                  </a:cubicBezTo>
                  <a:lnTo>
                    <a:pt x="913" y="1009"/>
                  </a:lnTo>
                  <a:cubicBezTo>
                    <a:pt x="890" y="999"/>
                    <a:pt x="865" y="991"/>
                    <a:pt x="844" y="984"/>
                  </a:cubicBezTo>
                  <a:lnTo>
                    <a:pt x="836" y="976"/>
                  </a:lnTo>
                  <a:cubicBezTo>
                    <a:pt x="835" y="965"/>
                    <a:pt x="830" y="954"/>
                    <a:pt x="819" y="944"/>
                  </a:cubicBezTo>
                  <a:cubicBezTo>
                    <a:pt x="819" y="944"/>
                    <a:pt x="818" y="944"/>
                    <a:pt x="818" y="943"/>
                  </a:cubicBezTo>
                  <a:cubicBezTo>
                    <a:pt x="816" y="939"/>
                    <a:pt x="813" y="938"/>
                    <a:pt x="809" y="939"/>
                  </a:cubicBezTo>
                  <a:cubicBezTo>
                    <a:pt x="796" y="916"/>
                    <a:pt x="788" y="894"/>
                    <a:pt x="784" y="870"/>
                  </a:cubicBezTo>
                  <a:cubicBezTo>
                    <a:pt x="798" y="864"/>
                    <a:pt x="810" y="855"/>
                    <a:pt x="823" y="845"/>
                  </a:cubicBezTo>
                  <a:cubicBezTo>
                    <a:pt x="870" y="805"/>
                    <a:pt x="898" y="749"/>
                    <a:pt x="913" y="690"/>
                  </a:cubicBezTo>
                  <a:lnTo>
                    <a:pt x="916" y="675"/>
                  </a:lnTo>
                  <a:cubicBezTo>
                    <a:pt x="917" y="675"/>
                    <a:pt x="919" y="676"/>
                    <a:pt x="921" y="676"/>
                  </a:cubicBezTo>
                  <a:cubicBezTo>
                    <a:pt x="959" y="674"/>
                    <a:pt x="971" y="615"/>
                    <a:pt x="954" y="586"/>
                  </a:cubicBezTo>
                  <a:lnTo>
                    <a:pt x="956" y="580"/>
                  </a:lnTo>
                  <a:cubicBezTo>
                    <a:pt x="960" y="523"/>
                    <a:pt x="964" y="463"/>
                    <a:pt x="940" y="409"/>
                  </a:cubicBezTo>
                  <a:cubicBezTo>
                    <a:pt x="919" y="361"/>
                    <a:pt x="880" y="334"/>
                    <a:pt x="833" y="315"/>
                  </a:cubicBezTo>
                  <a:cubicBezTo>
                    <a:pt x="775" y="293"/>
                    <a:pt x="706" y="279"/>
                    <a:pt x="644" y="285"/>
                  </a:cubicBezTo>
                  <a:cubicBezTo>
                    <a:pt x="603" y="290"/>
                    <a:pt x="553" y="309"/>
                    <a:pt x="543" y="354"/>
                  </a:cubicBezTo>
                  <a:cubicBezTo>
                    <a:pt x="440" y="348"/>
                    <a:pt x="456" y="584"/>
                    <a:pt x="456" y="585"/>
                  </a:cubicBezTo>
                  <a:cubicBezTo>
                    <a:pt x="455" y="585"/>
                    <a:pt x="455" y="586"/>
                    <a:pt x="454" y="588"/>
                  </a:cubicBezTo>
                  <a:cubicBezTo>
                    <a:pt x="443" y="600"/>
                    <a:pt x="443" y="619"/>
                    <a:pt x="444" y="634"/>
                  </a:cubicBezTo>
                  <a:cubicBezTo>
                    <a:pt x="445" y="649"/>
                    <a:pt x="451" y="665"/>
                    <a:pt x="465" y="674"/>
                  </a:cubicBezTo>
                  <a:cubicBezTo>
                    <a:pt x="473" y="679"/>
                    <a:pt x="481" y="680"/>
                    <a:pt x="490" y="678"/>
                  </a:cubicBezTo>
                  <a:cubicBezTo>
                    <a:pt x="490" y="680"/>
                    <a:pt x="491" y="683"/>
                    <a:pt x="491" y="685"/>
                  </a:cubicBezTo>
                  <a:cubicBezTo>
                    <a:pt x="491" y="686"/>
                    <a:pt x="493" y="688"/>
                    <a:pt x="493" y="689"/>
                  </a:cubicBezTo>
                  <a:cubicBezTo>
                    <a:pt x="500" y="730"/>
                    <a:pt x="516" y="770"/>
                    <a:pt x="541" y="804"/>
                  </a:cubicBezTo>
                  <a:cubicBezTo>
                    <a:pt x="561" y="830"/>
                    <a:pt x="585" y="851"/>
                    <a:pt x="613" y="866"/>
                  </a:cubicBezTo>
                  <a:cubicBezTo>
                    <a:pt x="614" y="896"/>
                    <a:pt x="606" y="918"/>
                    <a:pt x="594" y="944"/>
                  </a:cubicBezTo>
                  <a:lnTo>
                    <a:pt x="591" y="948"/>
                  </a:lnTo>
                  <a:cubicBezTo>
                    <a:pt x="591" y="946"/>
                    <a:pt x="591" y="946"/>
                    <a:pt x="590" y="945"/>
                  </a:cubicBezTo>
                  <a:lnTo>
                    <a:pt x="590" y="944"/>
                  </a:lnTo>
                  <a:cubicBezTo>
                    <a:pt x="590" y="941"/>
                    <a:pt x="588" y="941"/>
                    <a:pt x="585" y="941"/>
                  </a:cubicBezTo>
                  <a:cubicBezTo>
                    <a:pt x="584" y="941"/>
                    <a:pt x="583" y="941"/>
                    <a:pt x="580" y="944"/>
                  </a:cubicBezTo>
                  <a:cubicBezTo>
                    <a:pt x="565" y="963"/>
                    <a:pt x="553" y="975"/>
                    <a:pt x="556" y="994"/>
                  </a:cubicBezTo>
                  <a:lnTo>
                    <a:pt x="556" y="994"/>
                  </a:lnTo>
                  <a:cubicBezTo>
                    <a:pt x="556" y="994"/>
                    <a:pt x="556" y="993"/>
                    <a:pt x="555" y="993"/>
                  </a:cubicBezTo>
                  <a:cubicBezTo>
                    <a:pt x="555" y="993"/>
                    <a:pt x="555" y="991"/>
                    <a:pt x="554" y="991"/>
                  </a:cubicBezTo>
                  <a:cubicBezTo>
                    <a:pt x="553" y="990"/>
                    <a:pt x="551" y="991"/>
                    <a:pt x="551" y="991"/>
                  </a:cubicBezTo>
                  <a:lnTo>
                    <a:pt x="550" y="991"/>
                  </a:lnTo>
                  <a:cubicBezTo>
                    <a:pt x="476" y="1025"/>
                    <a:pt x="401" y="1066"/>
                    <a:pt x="374" y="1146"/>
                  </a:cubicBezTo>
                  <a:cubicBezTo>
                    <a:pt x="364" y="1176"/>
                    <a:pt x="358" y="1208"/>
                    <a:pt x="353" y="1239"/>
                  </a:cubicBezTo>
                  <a:cubicBezTo>
                    <a:pt x="191" y="1121"/>
                    <a:pt x="84" y="931"/>
                    <a:pt x="84" y="716"/>
                  </a:cubicBezTo>
                  <a:cubicBezTo>
                    <a:pt x="84" y="368"/>
                    <a:pt x="368" y="84"/>
                    <a:pt x="716" y="84"/>
                  </a:cubicBezTo>
                  <a:cubicBezTo>
                    <a:pt x="1065" y="84"/>
                    <a:pt x="1349" y="367"/>
                    <a:pt x="1349" y="716"/>
                  </a:cubicBezTo>
                  <a:cubicBezTo>
                    <a:pt x="1349" y="771"/>
                    <a:pt x="1341" y="824"/>
                    <a:pt x="1329" y="875"/>
                  </a:cubicBezTo>
                  <a:cubicBezTo>
                    <a:pt x="1359" y="884"/>
                    <a:pt x="1384" y="903"/>
                    <a:pt x="1400" y="929"/>
                  </a:cubicBezTo>
                  <a:cubicBezTo>
                    <a:pt x="1421" y="861"/>
                    <a:pt x="1433" y="791"/>
                    <a:pt x="1433" y="718"/>
                  </a:cubicBezTo>
                  <a:cubicBezTo>
                    <a:pt x="1433" y="321"/>
                    <a:pt x="1111" y="0"/>
                    <a:pt x="716" y="0"/>
                  </a:cubicBezTo>
                  <a:cubicBezTo>
                    <a:pt x="321" y="0"/>
                    <a:pt x="0" y="321"/>
                    <a:pt x="0" y="716"/>
                  </a:cubicBezTo>
                  <a:cubicBezTo>
                    <a:pt x="0" y="974"/>
                    <a:pt x="136" y="1199"/>
                    <a:pt x="340" y="1325"/>
                  </a:cubicBezTo>
                  <a:cubicBezTo>
                    <a:pt x="449" y="1393"/>
                    <a:pt x="578" y="1433"/>
                    <a:pt x="715" y="1433"/>
                  </a:cubicBezTo>
                  <a:cubicBezTo>
                    <a:pt x="816" y="1433"/>
                    <a:pt x="911" y="1411"/>
                    <a:pt x="999" y="1374"/>
                  </a:cubicBezTo>
                  <a:lnTo>
                    <a:pt x="991" y="1361"/>
                  </a:lnTo>
                  <a:cubicBezTo>
                    <a:pt x="991" y="1359"/>
                    <a:pt x="989" y="1356"/>
                    <a:pt x="986" y="135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0" name="Client_Success">
              <a:extLst>
                <a:ext uri="{FF2B5EF4-FFF2-40B4-BE49-F238E27FC236}">
                  <a16:creationId xmlns:a16="http://schemas.microsoft.com/office/drawing/2014/main" xmlns="" id="{3BABD15C-7CB7-3442-F61C-B6441A8F6F34}"/>
                </a:ext>
              </a:extLst>
            </p:cNvPr>
            <p:cNvSpPr>
              <a:spLocks/>
            </p:cNvSpPr>
            <p:nvPr/>
          </p:nvSpPr>
          <p:spPr bwMode="auto">
            <a:xfrm>
              <a:off x="299" y="330"/>
              <a:ext cx="8" cy="4"/>
            </a:xfrm>
            <a:custGeom>
              <a:avLst/>
              <a:gdLst>
                <a:gd name="T0" fmla="*/ 0 w 25"/>
                <a:gd name="T1" fmla="*/ 0 h 12"/>
                <a:gd name="T2" fmla="*/ 25 w 25"/>
                <a:gd name="T3" fmla="*/ 12 h 12"/>
                <a:gd name="T4" fmla="*/ 0 w 25"/>
                <a:gd name="T5" fmla="*/ 0 h 12"/>
              </a:gdLst>
              <a:ahLst/>
              <a:cxnLst>
                <a:cxn ang="0">
                  <a:pos x="T0" y="T1"/>
                </a:cxn>
                <a:cxn ang="0">
                  <a:pos x="T2" y="T3"/>
                </a:cxn>
                <a:cxn ang="0">
                  <a:pos x="T4" y="T5"/>
                </a:cxn>
              </a:cxnLst>
              <a:rect l="0" t="0" r="r" b="b"/>
              <a:pathLst>
                <a:path w="25" h="12">
                  <a:moveTo>
                    <a:pt x="0" y="0"/>
                  </a:moveTo>
                  <a:cubicBezTo>
                    <a:pt x="8" y="4"/>
                    <a:pt x="16" y="8"/>
                    <a:pt x="25" y="12"/>
                  </a:cubicBezTo>
                  <a:cubicBezTo>
                    <a:pt x="16" y="8"/>
                    <a:pt x="7" y="4"/>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31" name="TextBox 30">
            <a:extLst>
              <a:ext uri="{FF2B5EF4-FFF2-40B4-BE49-F238E27FC236}">
                <a16:creationId xmlns:a16="http://schemas.microsoft.com/office/drawing/2014/main" xmlns="" id="{32D2B01A-6FF3-38F8-6DE5-0D9FC585B7D4}"/>
              </a:ext>
            </a:extLst>
          </p:cNvPr>
          <p:cNvSpPr txBox="1"/>
          <p:nvPr/>
        </p:nvSpPr>
        <p:spPr>
          <a:xfrm>
            <a:off x="10008423" y="4534291"/>
            <a:ext cx="1230383" cy="646331"/>
          </a:xfrm>
          <a:prstGeom prst="rect">
            <a:avLst/>
          </a:prstGeom>
          <a:noFill/>
        </p:spPr>
        <p:txBody>
          <a:bodyPr wrap="square" rtlCol="0">
            <a:spAutoFit/>
          </a:bodyPr>
          <a:lstStyle/>
          <a:p>
            <a:r>
              <a:rPr lang="en-IN" b="1" dirty="0">
                <a:solidFill>
                  <a:schemeClr val="bg1"/>
                </a:solidFill>
                <a:latin typeface="Agency FB" panose="020B0503020202020204" pitchFamily="34" charset="0"/>
                <a:ea typeface="Calibri" panose="020F0502020204030204" pitchFamily="34" charset="0"/>
                <a:cs typeface="Times New Roman" panose="02020603050405020304" pitchFamily="18" charset="0"/>
              </a:rPr>
              <a:t>D</a:t>
            </a:r>
            <a:r>
              <a:rPr lang="en-IN" sz="1800" b="1"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octrine of impossibility</a:t>
            </a:r>
            <a:endParaRPr lang="en-IN" b="1" dirty="0">
              <a:solidFill>
                <a:schemeClr val="bg1"/>
              </a:solidFill>
            </a:endParaRPr>
          </a:p>
        </p:txBody>
      </p:sp>
      <p:grpSp>
        <p:nvGrpSpPr>
          <p:cNvPr id="32" name="Delivering_results" descr="{&quot;Key&quot;:&quot;POWER_USER_SHAPE_ICON&quot;,&quot;Value&quot;:&quot;POWER_USER_SHAPE_ICON_STYLE_1&quot;}">
            <a:extLst>
              <a:ext uri="{FF2B5EF4-FFF2-40B4-BE49-F238E27FC236}">
                <a16:creationId xmlns:a16="http://schemas.microsoft.com/office/drawing/2014/main" xmlns="" id="{8B68F1AD-0528-D993-CC43-D4C63FC2AD1D}"/>
              </a:ext>
            </a:extLst>
          </p:cNvPr>
          <p:cNvGrpSpPr/>
          <p:nvPr/>
        </p:nvGrpSpPr>
        <p:grpSpPr>
          <a:xfrm>
            <a:off x="9107788" y="4371931"/>
            <a:ext cx="266604" cy="321429"/>
            <a:chOff x="0" y="0"/>
            <a:chExt cx="525449" cy="569097"/>
          </a:xfrm>
          <a:solidFill>
            <a:schemeClr val="bg1"/>
          </a:solidFill>
        </p:grpSpPr>
        <p:grpSp>
          <p:nvGrpSpPr>
            <p:cNvPr id="33" name="Premium_content">
              <a:extLst>
                <a:ext uri="{FF2B5EF4-FFF2-40B4-BE49-F238E27FC236}">
                  <a16:creationId xmlns:a16="http://schemas.microsoft.com/office/drawing/2014/main" xmlns="" id="{98A4B6B4-849A-A4F4-7167-FCD140860126}"/>
                </a:ext>
              </a:extLst>
            </p:cNvPr>
            <p:cNvGrpSpPr>
              <a:grpSpLocks noChangeAspect="1"/>
            </p:cNvGrpSpPr>
            <p:nvPr/>
          </p:nvGrpSpPr>
          <p:grpSpPr>
            <a:xfrm>
              <a:off x="0" y="272004"/>
              <a:ext cx="525449" cy="297093"/>
              <a:chOff x="0" y="272004"/>
              <a:chExt cx="715963" cy="404813"/>
            </a:xfrm>
            <a:grpFill/>
          </p:grpSpPr>
          <p:sp>
            <p:nvSpPr>
              <p:cNvPr id="43" name="Freeform 305">
                <a:extLst>
                  <a:ext uri="{FF2B5EF4-FFF2-40B4-BE49-F238E27FC236}">
                    <a16:creationId xmlns:a16="http://schemas.microsoft.com/office/drawing/2014/main" xmlns="" id="{3C1890F7-4A5A-1D4C-8108-DBD2BEBC2D52}"/>
                  </a:ext>
                </a:extLst>
              </p:cNvPr>
              <p:cNvSpPr>
                <a:spLocks/>
              </p:cNvSpPr>
              <p:nvPr/>
            </p:nvSpPr>
            <p:spPr bwMode="auto">
              <a:xfrm>
                <a:off x="106363" y="272004"/>
                <a:ext cx="609600" cy="292100"/>
              </a:xfrm>
              <a:custGeom>
                <a:avLst/>
                <a:gdLst>
                  <a:gd name="T0" fmla="*/ 776 w 800"/>
                  <a:gd name="T1" fmla="*/ 19 h 382"/>
                  <a:gd name="T2" fmla="*/ 636 w 800"/>
                  <a:gd name="T3" fmla="*/ 80 h 382"/>
                  <a:gd name="T4" fmla="*/ 624 w 800"/>
                  <a:gd name="T5" fmla="*/ 107 h 382"/>
                  <a:gd name="T6" fmla="*/ 537 w 800"/>
                  <a:gd name="T7" fmla="*/ 165 h 382"/>
                  <a:gd name="T8" fmla="*/ 485 w 800"/>
                  <a:gd name="T9" fmla="*/ 125 h 382"/>
                  <a:gd name="T10" fmla="*/ 360 w 800"/>
                  <a:gd name="T11" fmla="*/ 121 h 382"/>
                  <a:gd name="T12" fmla="*/ 332 w 800"/>
                  <a:gd name="T13" fmla="*/ 107 h 382"/>
                  <a:gd name="T14" fmla="*/ 91 w 800"/>
                  <a:gd name="T15" fmla="*/ 117 h 382"/>
                  <a:gd name="T16" fmla="*/ 0 w 800"/>
                  <a:gd name="T17" fmla="*/ 209 h 382"/>
                  <a:gd name="T18" fmla="*/ 173 w 800"/>
                  <a:gd name="T19" fmla="*/ 382 h 382"/>
                  <a:gd name="T20" fmla="*/ 201 w 800"/>
                  <a:gd name="T21" fmla="*/ 354 h 382"/>
                  <a:gd name="T22" fmla="*/ 495 w 800"/>
                  <a:gd name="T23" fmla="*/ 354 h 382"/>
                  <a:gd name="T24" fmla="*/ 557 w 800"/>
                  <a:gd name="T25" fmla="*/ 331 h 382"/>
                  <a:gd name="T26" fmla="*/ 633 w 800"/>
                  <a:gd name="T27" fmla="*/ 266 h 382"/>
                  <a:gd name="T28" fmla="*/ 723 w 800"/>
                  <a:gd name="T29" fmla="*/ 164 h 382"/>
                  <a:gd name="T30" fmla="*/ 790 w 800"/>
                  <a:gd name="T31" fmla="*/ 60 h 382"/>
                  <a:gd name="T32" fmla="*/ 776 w 800"/>
                  <a:gd name="T33" fmla="*/ 1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382">
                    <a:moveTo>
                      <a:pt x="776" y="19"/>
                    </a:moveTo>
                    <a:cubicBezTo>
                      <a:pt x="720" y="0"/>
                      <a:pt x="660" y="26"/>
                      <a:pt x="636" y="80"/>
                    </a:cubicBezTo>
                    <a:lnTo>
                      <a:pt x="624" y="107"/>
                    </a:lnTo>
                    <a:lnTo>
                      <a:pt x="537" y="165"/>
                    </a:lnTo>
                    <a:cubicBezTo>
                      <a:pt x="530" y="143"/>
                      <a:pt x="510" y="126"/>
                      <a:pt x="485" y="125"/>
                    </a:cubicBezTo>
                    <a:lnTo>
                      <a:pt x="360" y="121"/>
                    </a:lnTo>
                    <a:cubicBezTo>
                      <a:pt x="349" y="121"/>
                      <a:pt x="337" y="113"/>
                      <a:pt x="332" y="107"/>
                    </a:cubicBezTo>
                    <a:cubicBezTo>
                      <a:pt x="278" y="53"/>
                      <a:pt x="160" y="49"/>
                      <a:pt x="91" y="117"/>
                    </a:cubicBezTo>
                    <a:lnTo>
                      <a:pt x="0" y="209"/>
                    </a:lnTo>
                    <a:lnTo>
                      <a:pt x="173" y="382"/>
                    </a:lnTo>
                    <a:lnTo>
                      <a:pt x="201" y="354"/>
                    </a:lnTo>
                    <a:lnTo>
                      <a:pt x="495" y="354"/>
                    </a:lnTo>
                    <a:cubicBezTo>
                      <a:pt x="517" y="354"/>
                      <a:pt x="539" y="346"/>
                      <a:pt x="557" y="331"/>
                    </a:cubicBezTo>
                    <a:lnTo>
                      <a:pt x="633" y="266"/>
                    </a:lnTo>
                    <a:cubicBezTo>
                      <a:pt x="668" y="237"/>
                      <a:pt x="698" y="203"/>
                      <a:pt x="723" y="164"/>
                    </a:cubicBezTo>
                    <a:lnTo>
                      <a:pt x="790" y="60"/>
                    </a:lnTo>
                    <a:cubicBezTo>
                      <a:pt x="800" y="45"/>
                      <a:pt x="793" y="25"/>
                      <a:pt x="776" y="19"/>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4" name="Freeform 306">
                <a:extLst>
                  <a:ext uri="{FF2B5EF4-FFF2-40B4-BE49-F238E27FC236}">
                    <a16:creationId xmlns:a16="http://schemas.microsoft.com/office/drawing/2014/main" xmlns="" id="{C65209BD-C0A4-2AE4-6F10-C90BD4547430}"/>
                  </a:ext>
                </a:extLst>
              </p:cNvPr>
              <p:cNvSpPr>
                <a:spLocks noEditPoints="1"/>
              </p:cNvSpPr>
              <p:nvPr/>
            </p:nvSpPr>
            <p:spPr bwMode="auto">
              <a:xfrm>
                <a:off x="0" y="430754"/>
                <a:ext cx="246063" cy="246063"/>
              </a:xfrm>
              <a:custGeom>
                <a:avLst/>
                <a:gdLst>
                  <a:gd name="T0" fmla="*/ 232 w 322"/>
                  <a:gd name="T1" fmla="*/ 207 h 322"/>
                  <a:gd name="T2" fmla="*/ 256 w 322"/>
                  <a:gd name="T3" fmla="*/ 230 h 322"/>
                  <a:gd name="T4" fmla="*/ 232 w 322"/>
                  <a:gd name="T5" fmla="*/ 254 h 322"/>
                  <a:gd name="T6" fmla="*/ 209 w 322"/>
                  <a:gd name="T7" fmla="*/ 230 h 322"/>
                  <a:gd name="T8" fmla="*/ 232 w 322"/>
                  <a:gd name="T9" fmla="*/ 207 h 322"/>
                  <a:gd name="T10" fmla="*/ 0 w 322"/>
                  <a:gd name="T11" fmla="*/ 93 h 322"/>
                  <a:gd name="T12" fmla="*/ 230 w 322"/>
                  <a:gd name="T13" fmla="*/ 322 h 322"/>
                  <a:gd name="T14" fmla="*/ 322 w 322"/>
                  <a:gd name="T15" fmla="*/ 230 h 322"/>
                  <a:gd name="T16" fmla="*/ 93 w 322"/>
                  <a:gd name="T17" fmla="*/ 0 h 322"/>
                  <a:gd name="T18" fmla="*/ 0 w 322"/>
                  <a:gd name="T19" fmla="*/ 9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22">
                    <a:moveTo>
                      <a:pt x="232" y="207"/>
                    </a:moveTo>
                    <a:lnTo>
                      <a:pt x="256" y="230"/>
                    </a:lnTo>
                    <a:lnTo>
                      <a:pt x="232" y="254"/>
                    </a:lnTo>
                    <a:lnTo>
                      <a:pt x="209" y="230"/>
                    </a:lnTo>
                    <a:lnTo>
                      <a:pt x="232" y="207"/>
                    </a:lnTo>
                    <a:close/>
                    <a:moveTo>
                      <a:pt x="0" y="93"/>
                    </a:moveTo>
                    <a:lnTo>
                      <a:pt x="230" y="322"/>
                    </a:lnTo>
                    <a:lnTo>
                      <a:pt x="322" y="230"/>
                    </a:lnTo>
                    <a:lnTo>
                      <a:pt x="93" y="0"/>
                    </a:lnTo>
                    <a:lnTo>
                      <a:pt x="0" y="9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35" name="Line_chart3">
              <a:extLst>
                <a:ext uri="{FF2B5EF4-FFF2-40B4-BE49-F238E27FC236}">
                  <a16:creationId xmlns:a16="http://schemas.microsoft.com/office/drawing/2014/main" xmlns="" id="{97C895ED-B23B-8D7D-6570-7A21231F714C}"/>
                </a:ext>
              </a:extLst>
            </p:cNvPr>
            <p:cNvGrpSpPr>
              <a:grpSpLocks noChangeAspect="1"/>
            </p:cNvGrpSpPr>
            <p:nvPr/>
          </p:nvGrpSpPr>
          <p:grpSpPr>
            <a:xfrm>
              <a:off x="205747" y="0"/>
              <a:ext cx="231660" cy="253276"/>
              <a:chOff x="205748" y="0"/>
              <a:chExt cx="663575" cy="725488"/>
            </a:xfrm>
            <a:grpFill/>
          </p:grpSpPr>
          <p:sp>
            <p:nvSpPr>
              <p:cNvPr id="36" name="Freeform 31">
                <a:extLst>
                  <a:ext uri="{FF2B5EF4-FFF2-40B4-BE49-F238E27FC236}">
                    <a16:creationId xmlns:a16="http://schemas.microsoft.com/office/drawing/2014/main" xmlns="" id="{476A5B55-AB99-E38D-4BD5-64E2213CD471}"/>
                  </a:ext>
                </a:extLst>
              </p:cNvPr>
              <p:cNvSpPr>
                <a:spLocks/>
              </p:cNvSpPr>
              <p:nvPr/>
            </p:nvSpPr>
            <p:spPr bwMode="auto">
              <a:xfrm>
                <a:off x="758198" y="0"/>
                <a:ext cx="103188" cy="125413"/>
              </a:xfrm>
              <a:custGeom>
                <a:avLst/>
                <a:gdLst>
                  <a:gd name="T0" fmla="*/ 0 w 137"/>
                  <a:gd name="T1" fmla="*/ 78 h 165"/>
                  <a:gd name="T2" fmla="*/ 137 w 137"/>
                  <a:gd name="T3" fmla="*/ 0 h 165"/>
                  <a:gd name="T4" fmla="*/ 129 w 137"/>
                  <a:gd name="T5" fmla="*/ 165 h 165"/>
                  <a:gd name="T6" fmla="*/ 0 w 137"/>
                  <a:gd name="T7" fmla="*/ 78 h 165"/>
                </a:gdLst>
                <a:ahLst/>
                <a:cxnLst>
                  <a:cxn ang="0">
                    <a:pos x="T0" y="T1"/>
                  </a:cxn>
                  <a:cxn ang="0">
                    <a:pos x="T2" y="T3"/>
                  </a:cxn>
                  <a:cxn ang="0">
                    <a:pos x="T4" y="T5"/>
                  </a:cxn>
                  <a:cxn ang="0">
                    <a:pos x="T6" y="T7"/>
                  </a:cxn>
                </a:cxnLst>
                <a:rect l="0" t="0" r="r" b="b"/>
                <a:pathLst>
                  <a:path w="137" h="165">
                    <a:moveTo>
                      <a:pt x="0" y="78"/>
                    </a:moveTo>
                    <a:lnTo>
                      <a:pt x="137" y="0"/>
                    </a:lnTo>
                    <a:lnTo>
                      <a:pt x="129" y="165"/>
                    </a:lnTo>
                    <a:lnTo>
                      <a:pt x="0"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7" name="Rectangle 36">
                <a:extLst>
                  <a:ext uri="{FF2B5EF4-FFF2-40B4-BE49-F238E27FC236}">
                    <a16:creationId xmlns:a16="http://schemas.microsoft.com/office/drawing/2014/main" xmlns="" id="{0B657315-AAC7-D89B-ABA1-A5EC791C5795}"/>
                  </a:ext>
                </a:extLst>
              </p:cNvPr>
              <p:cNvSpPr>
                <a:spLocks noChangeArrowheads="1"/>
              </p:cNvSpPr>
              <p:nvPr/>
            </p:nvSpPr>
            <p:spPr bwMode="auto">
              <a:xfrm>
                <a:off x="205748" y="677863"/>
                <a:ext cx="660400" cy="4762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38" name="Freeform 33">
                <a:extLst>
                  <a:ext uri="{FF2B5EF4-FFF2-40B4-BE49-F238E27FC236}">
                    <a16:creationId xmlns:a16="http://schemas.microsoft.com/office/drawing/2014/main" xmlns="" id="{57E9165B-5B79-A914-22B1-D86CB2613239}"/>
                  </a:ext>
                </a:extLst>
              </p:cNvPr>
              <p:cNvSpPr>
                <a:spLocks/>
              </p:cNvSpPr>
              <p:nvPr/>
            </p:nvSpPr>
            <p:spPr bwMode="auto">
              <a:xfrm>
                <a:off x="378785" y="452438"/>
                <a:ext cx="133350" cy="188913"/>
              </a:xfrm>
              <a:custGeom>
                <a:avLst/>
                <a:gdLst>
                  <a:gd name="T0" fmla="*/ 0 w 175"/>
                  <a:gd name="T1" fmla="*/ 56 h 247"/>
                  <a:gd name="T2" fmla="*/ 0 w 175"/>
                  <a:gd name="T3" fmla="*/ 247 h 247"/>
                  <a:gd name="T4" fmla="*/ 175 w 175"/>
                  <a:gd name="T5" fmla="*/ 247 h 247"/>
                  <a:gd name="T6" fmla="*/ 175 w 175"/>
                  <a:gd name="T7" fmla="*/ 0 h 247"/>
                  <a:gd name="T8" fmla="*/ 0 w 175"/>
                  <a:gd name="T9" fmla="*/ 56 h 247"/>
                </a:gdLst>
                <a:ahLst/>
                <a:cxnLst>
                  <a:cxn ang="0">
                    <a:pos x="T0" y="T1"/>
                  </a:cxn>
                  <a:cxn ang="0">
                    <a:pos x="T2" y="T3"/>
                  </a:cxn>
                  <a:cxn ang="0">
                    <a:pos x="T4" y="T5"/>
                  </a:cxn>
                  <a:cxn ang="0">
                    <a:pos x="T6" y="T7"/>
                  </a:cxn>
                  <a:cxn ang="0">
                    <a:pos x="T8" y="T9"/>
                  </a:cxn>
                </a:cxnLst>
                <a:rect l="0" t="0" r="r" b="b"/>
                <a:pathLst>
                  <a:path w="175" h="247">
                    <a:moveTo>
                      <a:pt x="0" y="56"/>
                    </a:moveTo>
                    <a:lnTo>
                      <a:pt x="0" y="247"/>
                    </a:lnTo>
                    <a:lnTo>
                      <a:pt x="175" y="247"/>
                    </a:lnTo>
                    <a:lnTo>
                      <a:pt x="175" y="0"/>
                    </a:lnTo>
                    <a:cubicBezTo>
                      <a:pt x="119" y="24"/>
                      <a:pt x="61" y="43"/>
                      <a:pt x="0" y="5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9" name="Freeform 34">
                <a:extLst>
                  <a:ext uri="{FF2B5EF4-FFF2-40B4-BE49-F238E27FC236}">
                    <a16:creationId xmlns:a16="http://schemas.microsoft.com/office/drawing/2014/main" xmlns="" id="{C6CFBFD1-D2D6-0BC1-EFAD-09B707328EB4}"/>
                  </a:ext>
                </a:extLst>
              </p:cNvPr>
              <p:cNvSpPr>
                <a:spLocks/>
              </p:cNvSpPr>
              <p:nvPr/>
            </p:nvSpPr>
            <p:spPr bwMode="auto">
              <a:xfrm>
                <a:off x="558173" y="342900"/>
                <a:ext cx="131763" cy="298450"/>
              </a:xfrm>
              <a:custGeom>
                <a:avLst/>
                <a:gdLst>
                  <a:gd name="T0" fmla="*/ 0 w 174"/>
                  <a:gd name="T1" fmla="*/ 115 h 390"/>
                  <a:gd name="T2" fmla="*/ 0 w 174"/>
                  <a:gd name="T3" fmla="*/ 390 h 390"/>
                  <a:gd name="T4" fmla="*/ 174 w 174"/>
                  <a:gd name="T5" fmla="*/ 390 h 390"/>
                  <a:gd name="T6" fmla="*/ 174 w 174"/>
                  <a:gd name="T7" fmla="*/ 0 h 390"/>
                  <a:gd name="T8" fmla="*/ 0 w 174"/>
                  <a:gd name="T9" fmla="*/ 115 h 390"/>
                </a:gdLst>
                <a:ahLst/>
                <a:cxnLst>
                  <a:cxn ang="0">
                    <a:pos x="T0" y="T1"/>
                  </a:cxn>
                  <a:cxn ang="0">
                    <a:pos x="T2" y="T3"/>
                  </a:cxn>
                  <a:cxn ang="0">
                    <a:pos x="T4" y="T5"/>
                  </a:cxn>
                  <a:cxn ang="0">
                    <a:pos x="T6" y="T7"/>
                  </a:cxn>
                  <a:cxn ang="0">
                    <a:pos x="T8" y="T9"/>
                  </a:cxn>
                </a:cxnLst>
                <a:rect l="0" t="0" r="r" b="b"/>
                <a:pathLst>
                  <a:path w="174" h="390">
                    <a:moveTo>
                      <a:pt x="0" y="115"/>
                    </a:moveTo>
                    <a:lnTo>
                      <a:pt x="0" y="390"/>
                    </a:lnTo>
                    <a:lnTo>
                      <a:pt x="174" y="390"/>
                    </a:lnTo>
                    <a:lnTo>
                      <a:pt x="174" y="0"/>
                    </a:lnTo>
                    <a:cubicBezTo>
                      <a:pt x="121" y="44"/>
                      <a:pt x="62" y="82"/>
                      <a:pt x="0" y="11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0" name="Freeform 35">
                <a:extLst>
                  <a:ext uri="{FF2B5EF4-FFF2-40B4-BE49-F238E27FC236}">
                    <a16:creationId xmlns:a16="http://schemas.microsoft.com/office/drawing/2014/main" xmlns="" id="{2CCC50CE-F8ED-1B2E-0D47-06E2389913D1}"/>
                  </a:ext>
                </a:extLst>
              </p:cNvPr>
              <p:cNvSpPr>
                <a:spLocks/>
              </p:cNvSpPr>
              <p:nvPr/>
            </p:nvSpPr>
            <p:spPr bwMode="auto">
              <a:xfrm>
                <a:off x="735973" y="130175"/>
                <a:ext cx="133350" cy="511175"/>
              </a:xfrm>
              <a:custGeom>
                <a:avLst/>
                <a:gdLst>
                  <a:gd name="T0" fmla="*/ 0 w 175"/>
                  <a:gd name="T1" fmla="*/ 226 h 669"/>
                  <a:gd name="T2" fmla="*/ 0 w 175"/>
                  <a:gd name="T3" fmla="*/ 669 h 669"/>
                  <a:gd name="T4" fmla="*/ 175 w 175"/>
                  <a:gd name="T5" fmla="*/ 669 h 669"/>
                  <a:gd name="T6" fmla="*/ 175 w 175"/>
                  <a:gd name="T7" fmla="*/ 0 h 669"/>
                  <a:gd name="T8" fmla="*/ 0 w 175"/>
                  <a:gd name="T9" fmla="*/ 226 h 669"/>
                </a:gdLst>
                <a:ahLst/>
                <a:cxnLst>
                  <a:cxn ang="0">
                    <a:pos x="T0" y="T1"/>
                  </a:cxn>
                  <a:cxn ang="0">
                    <a:pos x="T2" y="T3"/>
                  </a:cxn>
                  <a:cxn ang="0">
                    <a:pos x="T4" y="T5"/>
                  </a:cxn>
                  <a:cxn ang="0">
                    <a:pos x="T6" y="T7"/>
                  </a:cxn>
                  <a:cxn ang="0">
                    <a:pos x="T8" y="T9"/>
                  </a:cxn>
                </a:cxnLst>
                <a:rect l="0" t="0" r="r" b="b"/>
                <a:pathLst>
                  <a:path w="175" h="669">
                    <a:moveTo>
                      <a:pt x="0" y="226"/>
                    </a:moveTo>
                    <a:lnTo>
                      <a:pt x="0" y="669"/>
                    </a:lnTo>
                    <a:lnTo>
                      <a:pt x="175" y="669"/>
                    </a:lnTo>
                    <a:lnTo>
                      <a:pt x="175" y="0"/>
                    </a:lnTo>
                    <a:cubicBezTo>
                      <a:pt x="128" y="83"/>
                      <a:pt x="69" y="159"/>
                      <a:pt x="0" y="2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1" name="Freeform 36">
                <a:extLst>
                  <a:ext uri="{FF2B5EF4-FFF2-40B4-BE49-F238E27FC236}">
                    <a16:creationId xmlns:a16="http://schemas.microsoft.com/office/drawing/2014/main" xmlns="" id="{2BBF1375-09D3-ACF0-2841-BF5651507A4B}"/>
                  </a:ext>
                </a:extLst>
              </p:cNvPr>
              <p:cNvSpPr>
                <a:spLocks/>
              </p:cNvSpPr>
              <p:nvPr/>
            </p:nvSpPr>
            <p:spPr bwMode="auto">
              <a:xfrm>
                <a:off x="205748" y="503238"/>
                <a:ext cx="133350" cy="138113"/>
              </a:xfrm>
              <a:custGeom>
                <a:avLst/>
                <a:gdLst>
                  <a:gd name="T0" fmla="*/ 12 w 175"/>
                  <a:gd name="T1" fmla="*/ 14 h 181"/>
                  <a:gd name="T2" fmla="*/ 0 w 175"/>
                  <a:gd name="T3" fmla="*/ 14 h 181"/>
                  <a:gd name="T4" fmla="*/ 0 w 175"/>
                  <a:gd name="T5" fmla="*/ 181 h 181"/>
                  <a:gd name="T6" fmla="*/ 175 w 175"/>
                  <a:gd name="T7" fmla="*/ 181 h 181"/>
                  <a:gd name="T8" fmla="*/ 175 w 175"/>
                  <a:gd name="T9" fmla="*/ 0 h 181"/>
                  <a:gd name="T10" fmla="*/ 12 w 175"/>
                  <a:gd name="T11" fmla="*/ 14 h 181"/>
                </a:gdLst>
                <a:ahLst/>
                <a:cxnLst>
                  <a:cxn ang="0">
                    <a:pos x="T0" y="T1"/>
                  </a:cxn>
                  <a:cxn ang="0">
                    <a:pos x="T2" y="T3"/>
                  </a:cxn>
                  <a:cxn ang="0">
                    <a:pos x="T4" y="T5"/>
                  </a:cxn>
                  <a:cxn ang="0">
                    <a:pos x="T6" y="T7"/>
                  </a:cxn>
                  <a:cxn ang="0">
                    <a:pos x="T8" y="T9"/>
                  </a:cxn>
                  <a:cxn ang="0">
                    <a:pos x="T10" y="T11"/>
                  </a:cxn>
                </a:cxnLst>
                <a:rect l="0" t="0" r="r" b="b"/>
                <a:pathLst>
                  <a:path w="175" h="181">
                    <a:moveTo>
                      <a:pt x="12" y="14"/>
                    </a:moveTo>
                    <a:cubicBezTo>
                      <a:pt x="8" y="14"/>
                      <a:pt x="4" y="14"/>
                      <a:pt x="0" y="14"/>
                    </a:cubicBezTo>
                    <a:lnTo>
                      <a:pt x="0" y="181"/>
                    </a:lnTo>
                    <a:lnTo>
                      <a:pt x="175" y="181"/>
                    </a:lnTo>
                    <a:lnTo>
                      <a:pt x="175" y="0"/>
                    </a:lnTo>
                    <a:cubicBezTo>
                      <a:pt x="122" y="9"/>
                      <a:pt x="67" y="14"/>
                      <a:pt x="12" y="1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2" name="Freeform 37">
                <a:extLst>
                  <a:ext uri="{FF2B5EF4-FFF2-40B4-BE49-F238E27FC236}">
                    <a16:creationId xmlns:a16="http://schemas.microsoft.com/office/drawing/2014/main" xmlns="" id="{0ABA5463-A8A3-9CA6-C6BF-002359614C8C}"/>
                  </a:ext>
                </a:extLst>
              </p:cNvPr>
              <p:cNvSpPr>
                <a:spLocks/>
              </p:cNvSpPr>
              <p:nvPr/>
            </p:nvSpPr>
            <p:spPr bwMode="auto">
              <a:xfrm>
                <a:off x="205748" y="68263"/>
                <a:ext cx="630238" cy="398463"/>
              </a:xfrm>
              <a:custGeom>
                <a:avLst/>
                <a:gdLst>
                  <a:gd name="T0" fmla="*/ 0 w 827"/>
                  <a:gd name="T1" fmla="*/ 460 h 523"/>
                  <a:gd name="T2" fmla="*/ 0 w 827"/>
                  <a:gd name="T3" fmla="*/ 523 h 523"/>
                  <a:gd name="T4" fmla="*/ 354 w 827"/>
                  <a:gd name="T5" fmla="*/ 444 h 523"/>
                  <a:gd name="T6" fmla="*/ 678 w 827"/>
                  <a:gd name="T7" fmla="*/ 226 h 523"/>
                  <a:gd name="T8" fmla="*/ 827 w 827"/>
                  <a:gd name="T9" fmla="*/ 36 h 523"/>
                  <a:gd name="T10" fmla="*/ 775 w 827"/>
                  <a:gd name="T11" fmla="*/ 0 h 523"/>
                  <a:gd name="T12" fmla="*/ 0 w 827"/>
                  <a:gd name="T13" fmla="*/ 460 h 523"/>
                </a:gdLst>
                <a:ahLst/>
                <a:cxnLst>
                  <a:cxn ang="0">
                    <a:pos x="T0" y="T1"/>
                  </a:cxn>
                  <a:cxn ang="0">
                    <a:pos x="T2" y="T3"/>
                  </a:cxn>
                  <a:cxn ang="0">
                    <a:pos x="T4" y="T5"/>
                  </a:cxn>
                  <a:cxn ang="0">
                    <a:pos x="T6" y="T7"/>
                  </a:cxn>
                  <a:cxn ang="0">
                    <a:pos x="T8" y="T9"/>
                  </a:cxn>
                  <a:cxn ang="0">
                    <a:pos x="T10" y="T11"/>
                  </a:cxn>
                  <a:cxn ang="0">
                    <a:pos x="T12" y="T13"/>
                  </a:cxn>
                </a:cxnLst>
                <a:rect l="0" t="0" r="r" b="b"/>
                <a:pathLst>
                  <a:path w="827" h="523">
                    <a:moveTo>
                      <a:pt x="0" y="460"/>
                    </a:moveTo>
                    <a:lnTo>
                      <a:pt x="0" y="523"/>
                    </a:lnTo>
                    <a:cubicBezTo>
                      <a:pt x="122" y="518"/>
                      <a:pt x="241" y="492"/>
                      <a:pt x="354" y="444"/>
                    </a:cubicBezTo>
                    <a:cubicBezTo>
                      <a:pt x="475" y="393"/>
                      <a:pt x="584" y="319"/>
                      <a:pt x="678" y="226"/>
                    </a:cubicBezTo>
                    <a:cubicBezTo>
                      <a:pt x="735" y="168"/>
                      <a:pt x="785" y="104"/>
                      <a:pt x="827" y="36"/>
                    </a:cubicBezTo>
                    <a:lnTo>
                      <a:pt x="775" y="0"/>
                    </a:lnTo>
                    <a:cubicBezTo>
                      <a:pt x="614" y="265"/>
                      <a:pt x="328" y="446"/>
                      <a:pt x="0" y="46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sp>
        <p:nvSpPr>
          <p:cNvPr id="45" name="TextBox 44">
            <a:extLst>
              <a:ext uri="{FF2B5EF4-FFF2-40B4-BE49-F238E27FC236}">
                <a16:creationId xmlns:a16="http://schemas.microsoft.com/office/drawing/2014/main" xmlns="" id="{019A98B4-4435-2FC1-6B33-09B597757204}"/>
              </a:ext>
            </a:extLst>
          </p:cNvPr>
          <p:cNvSpPr txBox="1"/>
          <p:nvPr/>
        </p:nvSpPr>
        <p:spPr>
          <a:xfrm>
            <a:off x="8318606" y="4716076"/>
            <a:ext cx="1900807" cy="923330"/>
          </a:xfrm>
          <a:prstGeom prst="rect">
            <a:avLst/>
          </a:prstGeom>
          <a:noFill/>
        </p:spPr>
        <p:txBody>
          <a:bodyPr wrap="square" rtlCol="0">
            <a:spAutoFit/>
          </a:bodyPr>
          <a:lstStyle/>
          <a:p>
            <a:r>
              <a:rPr lang="en-US" b="1" dirty="0">
                <a:solidFill>
                  <a:schemeClr val="bg1"/>
                </a:solidFill>
                <a:latin typeface="Agency FB" panose="020B0503020202020204" pitchFamily="34" charset="0"/>
                <a:cs typeface="Times New Roman" panose="02020603050405020304" pitchFamily="18" charset="0"/>
              </a:rPr>
              <a:t>28th GST Council meeting held on 04.08.2018</a:t>
            </a:r>
            <a:endParaRPr lang="en-IN" b="1" dirty="0">
              <a:solidFill>
                <a:schemeClr val="bg1"/>
              </a:solidFill>
            </a:endParaRPr>
          </a:p>
        </p:txBody>
      </p:sp>
      <p:grpSp>
        <p:nvGrpSpPr>
          <p:cNvPr id="46" name="Analytics3" descr="{&quot;Key&quot;:&quot;POWER_USER_SHAPE_ICON&quot;,&quot;Value&quot;:&quot;POWER_USER_SHAPE_ICON_STYLE_1&quot;}">
            <a:extLst>
              <a:ext uri="{FF2B5EF4-FFF2-40B4-BE49-F238E27FC236}">
                <a16:creationId xmlns:a16="http://schemas.microsoft.com/office/drawing/2014/main" xmlns="" id="{4C5B5093-825A-1911-31D0-FF07CCFD0F4F}"/>
              </a:ext>
            </a:extLst>
          </p:cNvPr>
          <p:cNvGrpSpPr/>
          <p:nvPr/>
        </p:nvGrpSpPr>
        <p:grpSpPr>
          <a:xfrm>
            <a:off x="8695821" y="3642783"/>
            <a:ext cx="232527" cy="294846"/>
            <a:chOff x="0" y="0"/>
            <a:chExt cx="895350" cy="803276"/>
          </a:xfrm>
          <a:solidFill>
            <a:schemeClr val="bg1"/>
          </a:solidFill>
        </p:grpSpPr>
        <p:sp>
          <p:nvSpPr>
            <p:cNvPr id="47" name="Freeform 115">
              <a:extLst>
                <a:ext uri="{FF2B5EF4-FFF2-40B4-BE49-F238E27FC236}">
                  <a16:creationId xmlns:a16="http://schemas.microsoft.com/office/drawing/2014/main" xmlns="" id="{131C9777-FA9E-0388-7D0C-4607EE939755}"/>
                </a:ext>
              </a:extLst>
            </p:cNvPr>
            <p:cNvSpPr>
              <a:spLocks/>
            </p:cNvSpPr>
            <p:nvPr/>
          </p:nvSpPr>
          <p:spPr bwMode="auto">
            <a:xfrm>
              <a:off x="257175" y="447675"/>
              <a:ext cx="180975" cy="180975"/>
            </a:xfrm>
            <a:custGeom>
              <a:avLst/>
              <a:gdLst>
                <a:gd name="T0" fmla="*/ 113 w 239"/>
                <a:gd name="T1" fmla="*/ 58 h 237"/>
                <a:gd name="T2" fmla="*/ 217 w 239"/>
                <a:gd name="T3" fmla="*/ 237 h 237"/>
                <a:gd name="T4" fmla="*/ 239 w 239"/>
                <a:gd name="T5" fmla="*/ 171 h 237"/>
                <a:gd name="T6" fmla="*/ 159 w 239"/>
                <a:gd name="T7" fmla="*/ 35 h 237"/>
                <a:gd name="T8" fmla="*/ 98 w 239"/>
                <a:gd name="T9" fmla="*/ 9 h 237"/>
                <a:gd name="T10" fmla="*/ 0 w 239"/>
                <a:gd name="T11" fmla="*/ 49 h 237"/>
                <a:gd name="T12" fmla="*/ 0 w 239"/>
                <a:gd name="T13" fmla="*/ 105 h 237"/>
                <a:gd name="T14" fmla="*/ 113 w 239"/>
                <a:gd name="T15" fmla="*/ 58 h 2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9" h="237">
                  <a:moveTo>
                    <a:pt x="113" y="58"/>
                  </a:moveTo>
                  <a:lnTo>
                    <a:pt x="217" y="237"/>
                  </a:lnTo>
                  <a:lnTo>
                    <a:pt x="239" y="171"/>
                  </a:lnTo>
                  <a:lnTo>
                    <a:pt x="159" y="35"/>
                  </a:lnTo>
                  <a:cubicBezTo>
                    <a:pt x="145" y="12"/>
                    <a:pt x="118" y="0"/>
                    <a:pt x="98" y="9"/>
                  </a:cubicBezTo>
                  <a:lnTo>
                    <a:pt x="0" y="49"/>
                  </a:lnTo>
                  <a:lnTo>
                    <a:pt x="0" y="105"/>
                  </a:lnTo>
                  <a:lnTo>
                    <a:pt x="113" y="58"/>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116">
              <a:extLst>
                <a:ext uri="{FF2B5EF4-FFF2-40B4-BE49-F238E27FC236}">
                  <a16:creationId xmlns:a16="http://schemas.microsoft.com/office/drawing/2014/main" xmlns="" id="{A7C0824D-4140-EB51-73A5-CD5CCFA5D561}"/>
                </a:ext>
              </a:extLst>
            </p:cNvPr>
            <p:cNvSpPr>
              <a:spLocks/>
            </p:cNvSpPr>
            <p:nvPr/>
          </p:nvSpPr>
          <p:spPr bwMode="auto">
            <a:xfrm>
              <a:off x="101600" y="606425"/>
              <a:ext cx="87313" cy="114300"/>
            </a:xfrm>
            <a:custGeom>
              <a:avLst/>
              <a:gdLst>
                <a:gd name="T0" fmla="*/ 60 w 114"/>
                <a:gd name="T1" fmla="*/ 0 h 151"/>
                <a:gd name="T2" fmla="*/ 0 w 114"/>
                <a:gd name="T3" fmla="*/ 0 h 151"/>
                <a:gd name="T4" fmla="*/ 89 w 114"/>
                <a:gd name="T5" fmla="*/ 151 h 151"/>
                <a:gd name="T6" fmla="*/ 114 w 114"/>
                <a:gd name="T7" fmla="*/ 93 h 151"/>
                <a:gd name="T8" fmla="*/ 60 w 114"/>
                <a:gd name="T9" fmla="*/ 0 h 151"/>
              </a:gdLst>
              <a:ahLst/>
              <a:cxnLst>
                <a:cxn ang="0">
                  <a:pos x="T0" y="T1"/>
                </a:cxn>
                <a:cxn ang="0">
                  <a:pos x="T2" y="T3"/>
                </a:cxn>
                <a:cxn ang="0">
                  <a:pos x="T4" y="T5"/>
                </a:cxn>
                <a:cxn ang="0">
                  <a:pos x="T6" y="T7"/>
                </a:cxn>
                <a:cxn ang="0">
                  <a:pos x="T8" y="T9"/>
                </a:cxn>
              </a:cxnLst>
              <a:rect l="0" t="0" r="r" b="b"/>
              <a:pathLst>
                <a:path w="114" h="151">
                  <a:moveTo>
                    <a:pt x="60" y="0"/>
                  </a:moveTo>
                  <a:lnTo>
                    <a:pt x="0" y="0"/>
                  </a:lnTo>
                  <a:lnTo>
                    <a:pt x="89" y="151"/>
                  </a:lnTo>
                  <a:cubicBezTo>
                    <a:pt x="92" y="128"/>
                    <a:pt x="101" y="109"/>
                    <a:pt x="114" y="93"/>
                  </a:cubicBezTo>
                  <a:lnTo>
                    <a:pt x="6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9" name="Freeform 117">
              <a:extLst>
                <a:ext uri="{FF2B5EF4-FFF2-40B4-BE49-F238E27FC236}">
                  <a16:creationId xmlns:a16="http://schemas.microsoft.com/office/drawing/2014/main" xmlns="" id="{182481F0-1CF1-4D90-CD06-FCE090AD0EAF}"/>
                </a:ext>
              </a:extLst>
            </p:cNvPr>
            <p:cNvSpPr>
              <a:spLocks/>
            </p:cNvSpPr>
            <p:nvPr/>
          </p:nvSpPr>
          <p:spPr bwMode="auto">
            <a:xfrm>
              <a:off x="200025" y="347663"/>
              <a:ext cx="695325" cy="455613"/>
            </a:xfrm>
            <a:custGeom>
              <a:avLst/>
              <a:gdLst>
                <a:gd name="T0" fmla="*/ 616 w 914"/>
                <a:gd name="T1" fmla="*/ 0 h 598"/>
                <a:gd name="T2" fmla="*/ 414 w 914"/>
                <a:gd name="T3" fmla="*/ 134 h 598"/>
                <a:gd name="T4" fmla="*/ 414 w 914"/>
                <a:gd name="T5" fmla="*/ 134 h 598"/>
                <a:gd name="T6" fmla="*/ 323 w 914"/>
                <a:gd name="T7" fmla="*/ 408 h 598"/>
                <a:gd name="T8" fmla="*/ 87 w 914"/>
                <a:gd name="T9" fmla="*/ 431 h 598"/>
                <a:gd name="T10" fmla="*/ 87 w 914"/>
                <a:gd name="T11" fmla="*/ 431 h 598"/>
                <a:gd name="T12" fmla="*/ 0 w 914"/>
                <a:gd name="T13" fmla="*/ 515 h 598"/>
                <a:gd name="T14" fmla="*/ 95 w 914"/>
                <a:gd name="T15" fmla="*/ 598 h 598"/>
                <a:gd name="T16" fmla="*/ 403 w 914"/>
                <a:gd name="T17" fmla="*/ 598 h 598"/>
                <a:gd name="T18" fmla="*/ 504 w 914"/>
                <a:gd name="T19" fmla="*/ 528 h 598"/>
                <a:gd name="T20" fmla="*/ 616 w 914"/>
                <a:gd name="T21" fmla="*/ 296 h 598"/>
                <a:gd name="T22" fmla="*/ 674 w 914"/>
                <a:gd name="T23" fmla="*/ 311 h 598"/>
                <a:gd name="T24" fmla="*/ 547 w 914"/>
                <a:gd name="T25" fmla="*/ 569 h 598"/>
                <a:gd name="T26" fmla="*/ 914 w 914"/>
                <a:gd name="T27" fmla="*/ 569 h 598"/>
                <a:gd name="T28" fmla="*/ 872 w 914"/>
                <a:gd name="T29" fmla="*/ 219 h 598"/>
                <a:gd name="T30" fmla="*/ 616 w 914"/>
                <a:gd name="T31" fmla="*/ 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14" h="598">
                  <a:moveTo>
                    <a:pt x="616" y="0"/>
                  </a:moveTo>
                  <a:cubicBezTo>
                    <a:pt x="519" y="0"/>
                    <a:pt x="442" y="55"/>
                    <a:pt x="414" y="134"/>
                  </a:cubicBezTo>
                  <a:lnTo>
                    <a:pt x="414" y="134"/>
                  </a:lnTo>
                  <a:lnTo>
                    <a:pt x="323" y="408"/>
                  </a:lnTo>
                  <a:lnTo>
                    <a:pt x="87" y="431"/>
                  </a:lnTo>
                  <a:lnTo>
                    <a:pt x="87" y="431"/>
                  </a:lnTo>
                  <a:cubicBezTo>
                    <a:pt x="39" y="432"/>
                    <a:pt x="0" y="455"/>
                    <a:pt x="0" y="515"/>
                  </a:cubicBezTo>
                  <a:cubicBezTo>
                    <a:pt x="0" y="569"/>
                    <a:pt x="35" y="598"/>
                    <a:pt x="95" y="598"/>
                  </a:cubicBezTo>
                  <a:lnTo>
                    <a:pt x="403" y="598"/>
                  </a:lnTo>
                  <a:cubicBezTo>
                    <a:pt x="448" y="598"/>
                    <a:pt x="482" y="573"/>
                    <a:pt x="504" y="528"/>
                  </a:cubicBezTo>
                  <a:cubicBezTo>
                    <a:pt x="534" y="467"/>
                    <a:pt x="585" y="362"/>
                    <a:pt x="616" y="296"/>
                  </a:cubicBezTo>
                  <a:lnTo>
                    <a:pt x="674" y="311"/>
                  </a:lnTo>
                  <a:lnTo>
                    <a:pt x="547" y="569"/>
                  </a:lnTo>
                  <a:lnTo>
                    <a:pt x="914" y="569"/>
                  </a:lnTo>
                  <a:lnTo>
                    <a:pt x="872" y="219"/>
                  </a:lnTo>
                  <a:cubicBezTo>
                    <a:pt x="860" y="98"/>
                    <a:pt x="746" y="0"/>
                    <a:pt x="61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0" name="Rectangle 49">
              <a:extLst>
                <a:ext uri="{FF2B5EF4-FFF2-40B4-BE49-F238E27FC236}">
                  <a16:creationId xmlns:a16="http://schemas.microsoft.com/office/drawing/2014/main" xmlns="" id="{B86D31C7-A595-A277-B45E-E74DEB0BCC26}"/>
                </a:ext>
              </a:extLst>
            </p:cNvPr>
            <p:cNvSpPr>
              <a:spLocks noChangeArrowheads="1"/>
            </p:cNvSpPr>
            <p:nvPr/>
          </p:nvSpPr>
          <p:spPr bwMode="auto">
            <a:xfrm>
              <a:off x="0" y="436563"/>
              <a:ext cx="49213" cy="13811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51" name="Rectangle 50">
              <a:extLst>
                <a:ext uri="{FF2B5EF4-FFF2-40B4-BE49-F238E27FC236}">
                  <a16:creationId xmlns:a16="http://schemas.microsoft.com/office/drawing/2014/main" xmlns="" id="{09E80A65-53B1-89FC-1E11-EF0BCE917AA1}"/>
                </a:ext>
              </a:extLst>
            </p:cNvPr>
            <p:cNvSpPr>
              <a:spLocks noChangeArrowheads="1"/>
            </p:cNvSpPr>
            <p:nvPr/>
          </p:nvSpPr>
          <p:spPr bwMode="auto">
            <a:xfrm>
              <a:off x="87312" y="344488"/>
              <a:ext cx="49213" cy="23018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52" name="Rectangle 51">
              <a:extLst>
                <a:ext uri="{FF2B5EF4-FFF2-40B4-BE49-F238E27FC236}">
                  <a16:creationId xmlns:a16="http://schemas.microsoft.com/office/drawing/2014/main" xmlns="" id="{518C64BF-CB1F-8A7C-999E-E0F4A8BC4906}"/>
                </a:ext>
              </a:extLst>
            </p:cNvPr>
            <p:cNvSpPr>
              <a:spLocks noChangeArrowheads="1"/>
            </p:cNvSpPr>
            <p:nvPr/>
          </p:nvSpPr>
          <p:spPr bwMode="auto">
            <a:xfrm>
              <a:off x="174625" y="403225"/>
              <a:ext cx="49213" cy="171450"/>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53" name="Oval 52">
              <a:extLst>
                <a:ext uri="{FF2B5EF4-FFF2-40B4-BE49-F238E27FC236}">
                  <a16:creationId xmlns:a16="http://schemas.microsoft.com/office/drawing/2014/main" xmlns="" id="{BA1CFD15-C41C-6322-4BB1-E06DAC330A9B}"/>
                </a:ext>
              </a:extLst>
            </p:cNvPr>
            <p:cNvSpPr>
              <a:spLocks noChangeArrowheads="1"/>
            </p:cNvSpPr>
            <p:nvPr/>
          </p:nvSpPr>
          <p:spPr bwMode="auto">
            <a:xfrm>
              <a:off x="412750" y="0"/>
              <a:ext cx="327025" cy="32702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54" name="TextBox 53">
            <a:extLst>
              <a:ext uri="{FF2B5EF4-FFF2-40B4-BE49-F238E27FC236}">
                <a16:creationId xmlns:a16="http://schemas.microsoft.com/office/drawing/2014/main" xmlns="" id="{0B85D6AB-C527-97AD-1D0D-2289028DA8E3}"/>
              </a:ext>
            </a:extLst>
          </p:cNvPr>
          <p:cNvSpPr txBox="1"/>
          <p:nvPr/>
        </p:nvSpPr>
        <p:spPr>
          <a:xfrm>
            <a:off x="6932428" y="3207937"/>
            <a:ext cx="1869179" cy="1200329"/>
          </a:xfrm>
          <a:prstGeom prst="rect">
            <a:avLst/>
          </a:prstGeom>
          <a:noFill/>
        </p:spPr>
        <p:txBody>
          <a:bodyPr wrap="square" rtlCol="0">
            <a:spAutoFit/>
          </a:bodyPr>
          <a:lstStyle/>
          <a:p>
            <a:r>
              <a:rPr lang="en-IN" sz="1800" b="1"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 </a:t>
            </a:r>
            <a:r>
              <a:rPr lang="en-IN" sz="1800" b="1" u="sng"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New Provision –</a:t>
            </a:r>
          </a:p>
          <a:p>
            <a:pPr marL="285750" indent="-285750">
              <a:buFont typeface="Wingdings" panose="05000000000000000000" pitchFamily="2" charset="2"/>
              <a:buChar char="§"/>
            </a:pPr>
            <a:r>
              <a:rPr lang="en-IN" b="1" dirty="0">
                <a:solidFill>
                  <a:schemeClr val="bg1"/>
                </a:solidFill>
                <a:latin typeface="Agency FB" panose="020B0503020202020204" pitchFamily="34" charset="0"/>
                <a:ea typeface="Calibri" panose="020F0502020204030204" pitchFamily="34" charset="0"/>
                <a:cs typeface="Times New Roman" panose="02020603050405020304" pitchFamily="18" charset="0"/>
              </a:rPr>
              <a:t>Sec. 41 (01.10.22)</a:t>
            </a:r>
          </a:p>
          <a:p>
            <a:pPr marL="285750" indent="-285750">
              <a:buFont typeface="Wingdings" panose="05000000000000000000" pitchFamily="2" charset="2"/>
              <a:buChar char="§"/>
            </a:pPr>
            <a:r>
              <a:rPr lang="en-IN" sz="1800" b="1"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Rule 37A (31.12.22)</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5" name="Analytics5" descr="{&quot;Key&quot;:&quot;POWER_USER_SHAPE_ICON&quot;,&quot;Value&quot;:&quot;POWER_USER_SHAPE_ICON_STYLE_1&quot;}">
            <a:extLst>
              <a:ext uri="{FF2B5EF4-FFF2-40B4-BE49-F238E27FC236}">
                <a16:creationId xmlns:a16="http://schemas.microsoft.com/office/drawing/2014/main" xmlns="" id="{47BC7E5A-EF5C-680B-2C86-E2527B12D043}"/>
              </a:ext>
            </a:extLst>
          </p:cNvPr>
          <p:cNvGrpSpPr/>
          <p:nvPr/>
        </p:nvGrpSpPr>
        <p:grpSpPr>
          <a:xfrm>
            <a:off x="9005763" y="2782508"/>
            <a:ext cx="356565" cy="293014"/>
            <a:chOff x="0" y="0"/>
            <a:chExt cx="889000" cy="733426"/>
          </a:xfrm>
          <a:solidFill>
            <a:schemeClr val="bg1"/>
          </a:solidFill>
        </p:grpSpPr>
        <p:sp>
          <p:nvSpPr>
            <p:cNvPr id="56" name="Freeform 179">
              <a:extLst>
                <a:ext uri="{FF2B5EF4-FFF2-40B4-BE49-F238E27FC236}">
                  <a16:creationId xmlns:a16="http://schemas.microsoft.com/office/drawing/2014/main" xmlns="" id="{FDB6A4AF-A590-5078-E94F-96B34EDD714A}"/>
                </a:ext>
              </a:extLst>
            </p:cNvPr>
            <p:cNvSpPr>
              <a:spLocks/>
            </p:cNvSpPr>
            <p:nvPr/>
          </p:nvSpPr>
          <p:spPr bwMode="auto">
            <a:xfrm>
              <a:off x="419100" y="344488"/>
              <a:ext cx="469900" cy="388938"/>
            </a:xfrm>
            <a:custGeom>
              <a:avLst/>
              <a:gdLst>
                <a:gd name="T0" fmla="*/ 382 w 616"/>
                <a:gd name="T1" fmla="*/ 42 h 511"/>
                <a:gd name="T2" fmla="*/ 210 w 616"/>
                <a:gd name="T3" fmla="*/ 135 h 511"/>
                <a:gd name="T4" fmla="*/ 107 w 616"/>
                <a:gd name="T5" fmla="*/ 8 h 511"/>
                <a:gd name="T6" fmla="*/ 38 w 616"/>
                <a:gd name="T7" fmla="*/ 0 h 511"/>
                <a:gd name="T8" fmla="*/ 38 w 616"/>
                <a:gd name="T9" fmla="*/ 270 h 511"/>
                <a:gd name="T10" fmla="*/ 0 w 616"/>
                <a:gd name="T11" fmla="*/ 330 h 511"/>
                <a:gd name="T12" fmla="*/ 1 w 616"/>
                <a:gd name="T13" fmla="*/ 511 h 511"/>
                <a:gd name="T14" fmla="*/ 362 w 616"/>
                <a:gd name="T15" fmla="*/ 511 h 511"/>
                <a:gd name="T16" fmla="*/ 372 w 616"/>
                <a:gd name="T17" fmla="*/ 346 h 511"/>
                <a:gd name="T18" fmla="*/ 409 w 616"/>
                <a:gd name="T19" fmla="*/ 346 h 511"/>
                <a:gd name="T20" fmla="*/ 423 w 616"/>
                <a:gd name="T21" fmla="*/ 511 h 511"/>
                <a:gd name="T22" fmla="*/ 616 w 616"/>
                <a:gd name="T23" fmla="*/ 511 h 511"/>
                <a:gd name="T24" fmla="*/ 613 w 616"/>
                <a:gd name="T25" fmla="*/ 318 h 511"/>
                <a:gd name="T26" fmla="*/ 382 w 616"/>
                <a:gd name="T27" fmla="*/ 42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6" h="511">
                  <a:moveTo>
                    <a:pt x="382" y="42"/>
                  </a:moveTo>
                  <a:lnTo>
                    <a:pt x="210" y="135"/>
                  </a:lnTo>
                  <a:lnTo>
                    <a:pt x="107" y="8"/>
                  </a:lnTo>
                  <a:cubicBezTo>
                    <a:pt x="85" y="5"/>
                    <a:pt x="61" y="2"/>
                    <a:pt x="38" y="0"/>
                  </a:cubicBezTo>
                  <a:lnTo>
                    <a:pt x="38" y="270"/>
                  </a:lnTo>
                  <a:cubicBezTo>
                    <a:pt x="38" y="296"/>
                    <a:pt x="23" y="319"/>
                    <a:pt x="0" y="330"/>
                  </a:cubicBezTo>
                  <a:lnTo>
                    <a:pt x="1" y="511"/>
                  </a:lnTo>
                  <a:lnTo>
                    <a:pt x="362" y="511"/>
                  </a:lnTo>
                  <a:lnTo>
                    <a:pt x="372" y="346"/>
                  </a:lnTo>
                  <a:lnTo>
                    <a:pt x="409" y="346"/>
                  </a:lnTo>
                  <a:lnTo>
                    <a:pt x="423" y="511"/>
                  </a:lnTo>
                  <a:lnTo>
                    <a:pt x="616" y="511"/>
                  </a:lnTo>
                  <a:lnTo>
                    <a:pt x="613" y="318"/>
                  </a:lnTo>
                  <a:cubicBezTo>
                    <a:pt x="609" y="148"/>
                    <a:pt x="534" y="64"/>
                    <a:pt x="382" y="4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7" name="Oval 56">
              <a:extLst>
                <a:ext uri="{FF2B5EF4-FFF2-40B4-BE49-F238E27FC236}">
                  <a16:creationId xmlns:a16="http://schemas.microsoft.com/office/drawing/2014/main" xmlns="" id="{69D9F7D3-91F3-BCFC-BD69-436B5F648B9C}"/>
                </a:ext>
              </a:extLst>
            </p:cNvPr>
            <p:cNvSpPr>
              <a:spLocks noChangeArrowheads="1"/>
            </p:cNvSpPr>
            <p:nvPr/>
          </p:nvSpPr>
          <p:spPr bwMode="auto">
            <a:xfrm>
              <a:off x="476250" y="0"/>
              <a:ext cx="336550" cy="33020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8" name="Freeform 181">
              <a:extLst>
                <a:ext uri="{FF2B5EF4-FFF2-40B4-BE49-F238E27FC236}">
                  <a16:creationId xmlns:a16="http://schemas.microsoft.com/office/drawing/2014/main" xmlns="" id="{404F1164-3AC0-F740-BCF0-D43FF54E4ED4}"/>
                </a:ext>
              </a:extLst>
            </p:cNvPr>
            <p:cNvSpPr>
              <a:spLocks/>
            </p:cNvSpPr>
            <p:nvPr/>
          </p:nvSpPr>
          <p:spPr bwMode="auto">
            <a:xfrm>
              <a:off x="87312" y="171450"/>
              <a:ext cx="330200" cy="396875"/>
            </a:xfrm>
            <a:custGeom>
              <a:avLst/>
              <a:gdLst>
                <a:gd name="T0" fmla="*/ 409 w 434"/>
                <a:gd name="T1" fmla="*/ 0 h 521"/>
                <a:gd name="T2" fmla="*/ 25 w 434"/>
                <a:gd name="T3" fmla="*/ 0 h 521"/>
                <a:gd name="T4" fmla="*/ 0 w 434"/>
                <a:gd name="T5" fmla="*/ 25 h 521"/>
                <a:gd name="T6" fmla="*/ 0 w 434"/>
                <a:gd name="T7" fmla="*/ 137 h 521"/>
                <a:gd name="T8" fmla="*/ 8 w 434"/>
                <a:gd name="T9" fmla="*/ 138 h 521"/>
                <a:gd name="T10" fmla="*/ 50 w 434"/>
                <a:gd name="T11" fmla="*/ 158 h 521"/>
                <a:gd name="T12" fmla="*/ 50 w 434"/>
                <a:gd name="T13" fmla="*/ 50 h 521"/>
                <a:gd name="T14" fmla="*/ 384 w 434"/>
                <a:gd name="T15" fmla="*/ 50 h 521"/>
                <a:gd name="T16" fmla="*/ 384 w 434"/>
                <a:gd name="T17" fmla="*/ 471 h 521"/>
                <a:gd name="T18" fmla="*/ 50 w 434"/>
                <a:gd name="T19" fmla="*/ 471 h 521"/>
                <a:gd name="T20" fmla="*/ 50 w 434"/>
                <a:gd name="T21" fmla="*/ 436 h 521"/>
                <a:gd name="T22" fmla="*/ 0 w 434"/>
                <a:gd name="T23" fmla="*/ 455 h 521"/>
                <a:gd name="T24" fmla="*/ 0 w 434"/>
                <a:gd name="T25" fmla="*/ 496 h 521"/>
                <a:gd name="T26" fmla="*/ 25 w 434"/>
                <a:gd name="T27" fmla="*/ 521 h 521"/>
                <a:gd name="T28" fmla="*/ 409 w 434"/>
                <a:gd name="T29" fmla="*/ 521 h 521"/>
                <a:gd name="T30" fmla="*/ 434 w 434"/>
                <a:gd name="T31" fmla="*/ 496 h 521"/>
                <a:gd name="T32" fmla="*/ 434 w 434"/>
                <a:gd name="T33" fmla="*/ 25 h 521"/>
                <a:gd name="T34" fmla="*/ 409 w 434"/>
                <a:gd name="T35"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4" h="521">
                  <a:moveTo>
                    <a:pt x="409" y="0"/>
                  </a:moveTo>
                  <a:lnTo>
                    <a:pt x="25" y="0"/>
                  </a:lnTo>
                  <a:cubicBezTo>
                    <a:pt x="12" y="0"/>
                    <a:pt x="0" y="11"/>
                    <a:pt x="0" y="25"/>
                  </a:cubicBezTo>
                  <a:lnTo>
                    <a:pt x="0" y="137"/>
                  </a:lnTo>
                  <a:cubicBezTo>
                    <a:pt x="3" y="137"/>
                    <a:pt x="6" y="137"/>
                    <a:pt x="8" y="138"/>
                  </a:cubicBezTo>
                  <a:cubicBezTo>
                    <a:pt x="23" y="142"/>
                    <a:pt x="38" y="149"/>
                    <a:pt x="50" y="158"/>
                  </a:cubicBezTo>
                  <a:lnTo>
                    <a:pt x="50" y="50"/>
                  </a:lnTo>
                  <a:lnTo>
                    <a:pt x="384" y="50"/>
                  </a:lnTo>
                  <a:lnTo>
                    <a:pt x="384" y="471"/>
                  </a:lnTo>
                  <a:lnTo>
                    <a:pt x="50" y="471"/>
                  </a:lnTo>
                  <a:lnTo>
                    <a:pt x="50" y="436"/>
                  </a:lnTo>
                  <a:cubicBezTo>
                    <a:pt x="36" y="444"/>
                    <a:pt x="19" y="451"/>
                    <a:pt x="0" y="455"/>
                  </a:cubicBezTo>
                  <a:lnTo>
                    <a:pt x="0" y="496"/>
                  </a:lnTo>
                  <a:cubicBezTo>
                    <a:pt x="0" y="510"/>
                    <a:pt x="12" y="521"/>
                    <a:pt x="25" y="521"/>
                  </a:cubicBezTo>
                  <a:lnTo>
                    <a:pt x="409" y="521"/>
                  </a:lnTo>
                  <a:cubicBezTo>
                    <a:pt x="423" y="521"/>
                    <a:pt x="434" y="510"/>
                    <a:pt x="434" y="496"/>
                  </a:cubicBezTo>
                  <a:lnTo>
                    <a:pt x="434" y="25"/>
                  </a:lnTo>
                  <a:cubicBezTo>
                    <a:pt x="434" y="11"/>
                    <a:pt x="423" y="0"/>
                    <a:pt x="409"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9" name="Freeform 182">
              <a:extLst>
                <a:ext uri="{FF2B5EF4-FFF2-40B4-BE49-F238E27FC236}">
                  <a16:creationId xmlns:a16="http://schemas.microsoft.com/office/drawing/2014/main" xmlns="" id="{FFDABA41-DA10-44CA-B09D-1833FE0CA981}"/>
                </a:ext>
              </a:extLst>
            </p:cNvPr>
            <p:cNvSpPr>
              <a:spLocks/>
            </p:cNvSpPr>
            <p:nvPr/>
          </p:nvSpPr>
          <p:spPr bwMode="auto">
            <a:xfrm>
              <a:off x="0" y="306388"/>
              <a:ext cx="150813" cy="184150"/>
            </a:xfrm>
            <a:custGeom>
              <a:avLst/>
              <a:gdLst>
                <a:gd name="T0" fmla="*/ 197 w 198"/>
                <a:gd name="T1" fmla="*/ 129 h 242"/>
                <a:gd name="T2" fmla="*/ 110 w 198"/>
                <a:gd name="T3" fmla="*/ 2 h 242"/>
                <a:gd name="T4" fmla="*/ 87 w 198"/>
                <a:gd name="T5" fmla="*/ 0 h 242"/>
                <a:gd name="T6" fmla="*/ 62 w 198"/>
                <a:gd name="T7" fmla="*/ 1 h 242"/>
                <a:gd name="T8" fmla="*/ 1 w 198"/>
                <a:gd name="T9" fmla="*/ 117 h 242"/>
                <a:gd name="T10" fmla="*/ 17 w 198"/>
                <a:gd name="T11" fmla="*/ 222 h 242"/>
                <a:gd name="T12" fmla="*/ 63 w 198"/>
                <a:gd name="T13" fmla="*/ 242 h 242"/>
                <a:gd name="T14" fmla="*/ 89 w 198"/>
                <a:gd name="T15" fmla="*/ 240 h 242"/>
                <a:gd name="T16" fmla="*/ 197 w 198"/>
                <a:gd name="T17" fmla="*/ 12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42">
                  <a:moveTo>
                    <a:pt x="197" y="129"/>
                  </a:moveTo>
                  <a:cubicBezTo>
                    <a:pt x="198" y="68"/>
                    <a:pt x="157" y="15"/>
                    <a:pt x="110" y="2"/>
                  </a:cubicBezTo>
                  <a:cubicBezTo>
                    <a:pt x="104" y="0"/>
                    <a:pt x="95" y="0"/>
                    <a:pt x="87" y="0"/>
                  </a:cubicBezTo>
                  <a:cubicBezTo>
                    <a:pt x="75" y="0"/>
                    <a:pt x="65" y="1"/>
                    <a:pt x="62" y="1"/>
                  </a:cubicBezTo>
                  <a:cubicBezTo>
                    <a:pt x="1" y="10"/>
                    <a:pt x="2" y="52"/>
                    <a:pt x="1" y="117"/>
                  </a:cubicBezTo>
                  <a:cubicBezTo>
                    <a:pt x="0" y="159"/>
                    <a:pt x="0" y="199"/>
                    <a:pt x="17" y="222"/>
                  </a:cubicBezTo>
                  <a:cubicBezTo>
                    <a:pt x="28" y="237"/>
                    <a:pt x="40" y="242"/>
                    <a:pt x="63" y="242"/>
                  </a:cubicBezTo>
                  <a:cubicBezTo>
                    <a:pt x="70" y="242"/>
                    <a:pt x="79" y="241"/>
                    <a:pt x="89" y="240"/>
                  </a:cubicBezTo>
                  <a:cubicBezTo>
                    <a:pt x="148" y="235"/>
                    <a:pt x="196" y="193"/>
                    <a:pt x="197" y="129"/>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0" name="Rectangle 59">
              <a:extLst>
                <a:ext uri="{FF2B5EF4-FFF2-40B4-BE49-F238E27FC236}">
                  <a16:creationId xmlns:a16="http://schemas.microsoft.com/office/drawing/2014/main" xmlns="" id="{B2EEB10F-4B2A-197E-5CF8-7883E514627C}"/>
                </a:ext>
              </a:extLst>
            </p:cNvPr>
            <p:cNvSpPr>
              <a:spLocks noChangeArrowheads="1"/>
            </p:cNvSpPr>
            <p:nvPr/>
          </p:nvSpPr>
          <p:spPr bwMode="auto">
            <a:xfrm>
              <a:off x="293687" y="292100"/>
              <a:ext cx="34925" cy="196850"/>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61" name="Rectangle 60">
              <a:extLst>
                <a:ext uri="{FF2B5EF4-FFF2-40B4-BE49-F238E27FC236}">
                  <a16:creationId xmlns:a16="http://schemas.microsoft.com/office/drawing/2014/main" xmlns="" id="{72EDC758-B5AD-3742-9A12-7DD5CF35CDD3}"/>
                </a:ext>
              </a:extLst>
            </p:cNvPr>
            <p:cNvSpPr>
              <a:spLocks noChangeArrowheads="1"/>
            </p:cNvSpPr>
            <p:nvPr/>
          </p:nvSpPr>
          <p:spPr bwMode="auto">
            <a:xfrm>
              <a:off x="234950" y="425450"/>
              <a:ext cx="34925" cy="63500"/>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62" name="Rectangle 61">
              <a:extLst>
                <a:ext uri="{FF2B5EF4-FFF2-40B4-BE49-F238E27FC236}">
                  <a16:creationId xmlns:a16="http://schemas.microsoft.com/office/drawing/2014/main" xmlns="" id="{32B643B5-BAD5-878A-1828-7ECD8D407EA2}"/>
                </a:ext>
              </a:extLst>
            </p:cNvPr>
            <p:cNvSpPr>
              <a:spLocks noChangeArrowheads="1"/>
            </p:cNvSpPr>
            <p:nvPr/>
          </p:nvSpPr>
          <p:spPr bwMode="auto">
            <a:xfrm>
              <a:off x="174625" y="365125"/>
              <a:ext cx="34925" cy="12382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grpSp>
      <p:sp>
        <p:nvSpPr>
          <p:cNvPr id="63" name="TextBox 62">
            <a:extLst>
              <a:ext uri="{FF2B5EF4-FFF2-40B4-BE49-F238E27FC236}">
                <a16:creationId xmlns:a16="http://schemas.microsoft.com/office/drawing/2014/main" xmlns="" id="{7FFDD829-E8CF-E7BE-B3B0-5D48CF8018BE}"/>
              </a:ext>
            </a:extLst>
          </p:cNvPr>
          <p:cNvSpPr txBox="1"/>
          <p:nvPr/>
        </p:nvSpPr>
        <p:spPr>
          <a:xfrm>
            <a:off x="7798320" y="1070719"/>
            <a:ext cx="2260056" cy="1971374"/>
          </a:xfrm>
          <a:prstGeom prst="rect">
            <a:avLst/>
          </a:prstGeom>
          <a:noFill/>
        </p:spPr>
        <p:txBody>
          <a:bodyPr wrap="square" rtlCol="0">
            <a:spAutoFit/>
          </a:bodyPr>
          <a:lstStyle/>
          <a:p>
            <a:pPr>
              <a:lnSpc>
                <a:spcPct val="107000"/>
              </a:lnSpc>
              <a:spcAft>
                <a:spcPts val="800"/>
              </a:spcAft>
            </a:pPr>
            <a:r>
              <a:rPr lang="en-IN" sz="1800" b="1"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 </a:t>
            </a:r>
            <a:r>
              <a:rPr lang="en-IN" sz="1800" b="1" u="sng"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Reversal Due -</a:t>
            </a:r>
          </a:p>
          <a:p>
            <a:pPr marL="285750" indent="-285750">
              <a:lnSpc>
                <a:spcPct val="107000"/>
              </a:lnSpc>
              <a:spcAft>
                <a:spcPts val="800"/>
              </a:spcAft>
              <a:buFont typeface="Wingdings" panose="05000000000000000000" pitchFamily="2" charset="2"/>
              <a:buChar char="§"/>
            </a:pPr>
            <a:r>
              <a:rPr lang="en-IN" sz="1800" b="1"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Rule 37</a:t>
            </a:r>
          </a:p>
          <a:p>
            <a:pPr marL="285750" indent="-285750">
              <a:lnSpc>
                <a:spcPct val="107000"/>
              </a:lnSpc>
              <a:spcAft>
                <a:spcPts val="800"/>
              </a:spcAft>
              <a:buFont typeface="Wingdings" panose="05000000000000000000" pitchFamily="2" charset="2"/>
              <a:buChar char="§"/>
            </a:pPr>
            <a:r>
              <a:rPr lang="en-IN" b="1" dirty="0">
                <a:solidFill>
                  <a:schemeClr val="bg1"/>
                </a:solidFill>
                <a:latin typeface="Agency FB" panose="020B0503020202020204" pitchFamily="34" charset="0"/>
                <a:ea typeface="Calibri" panose="020F0502020204030204" pitchFamily="34" charset="0"/>
                <a:cs typeface="Times New Roman" panose="02020603050405020304" pitchFamily="18" charset="0"/>
              </a:rPr>
              <a:t>Rule 39</a:t>
            </a:r>
          </a:p>
          <a:p>
            <a:pPr marL="285750" indent="-285750">
              <a:lnSpc>
                <a:spcPct val="107000"/>
              </a:lnSpc>
              <a:spcAft>
                <a:spcPts val="800"/>
              </a:spcAft>
              <a:buFont typeface="Wingdings" panose="05000000000000000000" pitchFamily="2" charset="2"/>
              <a:buChar char="§"/>
            </a:pPr>
            <a:r>
              <a:rPr lang="en-IN" sz="1800" b="1" dirty="0">
                <a:solidFill>
                  <a:schemeClr val="bg1"/>
                </a:solidFill>
                <a:effectLst/>
                <a:latin typeface="Agency FB" panose="020B0503020202020204" pitchFamily="34" charset="0"/>
                <a:ea typeface="Calibri" panose="020F0502020204030204" pitchFamily="34" charset="0"/>
                <a:cs typeface="Times New Roman" panose="02020603050405020304" pitchFamily="18" charset="0"/>
              </a:rPr>
              <a:t>Rule 42 / 43</a:t>
            </a:r>
          </a:p>
          <a:p>
            <a:pPr marL="285750" indent="-285750">
              <a:lnSpc>
                <a:spcPct val="107000"/>
              </a:lnSpc>
              <a:spcAft>
                <a:spcPts val="800"/>
              </a:spcAft>
              <a:buFont typeface="Wingdings" panose="05000000000000000000" pitchFamily="2" charset="2"/>
              <a:buChar char="§"/>
            </a:pPr>
            <a:r>
              <a:rPr lang="en-IN" b="1" dirty="0">
                <a:solidFill>
                  <a:schemeClr val="bg1"/>
                </a:solidFill>
                <a:latin typeface="Agency FB" panose="020B0503020202020204" pitchFamily="34" charset="0"/>
                <a:ea typeface="Calibri" panose="020F0502020204030204" pitchFamily="34" charset="0"/>
                <a:cs typeface="Times New Roman" panose="02020603050405020304" pitchFamily="18" charset="0"/>
              </a:rPr>
              <a:t>Sec. 79</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Box 63">
            <a:extLst>
              <a:ext uri="{FF2B5EF4-FFF2-40B4-BE49-F238E27FC236}">
                <a16:creationId xmlns:a16="http://schemas.microsoft.com/office/drawing/2014/main" xmlns="" id="{F57CC5E7-F8B6-C804-7E02-5D9EE3F4E240}"/>
              </a:ext>
            </a:extLst>
          </p:cNvPr>
          <p:cNvSpPr txBox="1"/>
          <p:nvPr/>
        </p:nvSpPr>
        <p:spPr>
          <a:xfrm>
            <a:off x="2833367" y="5900217"/>
            <a:ext cx="9358633" cy="415498"/>
          </a:xfrm>
          <a:prstGeom prst="rect">
            <a:avLst/>
          </a:prstGeom>
          <a:noFill/>
        </p:spPr>
        <p:txBody>
          <a:bodyPr wrap="square">
            <a:spAutoFit/>
          </a:bodyPr>
          <a:lstStyle/>
          <a:p>
            <a:r>
              <a:rPr lang="en-IN" sz="2100" dirty="0">
                <a:solidFill>
                  <a:srgbClr val="002060"/>
                </a:solidFill>
                <a:latin typeface="Aptos" panose="020B0004020202020204" pitchFamily="34" charset="0"/>
              </a:rPr>
              <a:t>recover the tax from the seller and only in some exceptional circumstances </a:t>
            </a:r>
          </a:p>
        </p:txBody>
      </p:sp>
      <p:sp>
        <p:nvSpPr>
          <p:cNvPr id="65" name="TextBox 64">
            <a:extLst>
              <a:ext uri="{FF2B5EF4-FFF2-40B4-BE49-F238E27FC236}">
                <a16:creationId xmlns:a16="http://schemas.microsoft.com/office/drawing/2014/main" xmlns="" id="{F0C9E981-39BE-35F4-F42E-8EE93E82EBA7}"/>
              </a:ext>
            </a:extLst>
          </p:cNvPr>
          <p:cNvSpPr txBox="1"/>
          <p:nvPr/>
        </p:nvSpPr>
        <p:spPr>
          <a:xfrm>
            <a:off x="1463725" y="907203"/>
            <a:ext cx="5362287" cy="2031325"/>
          </a:xfrm>
          <a:prstGeom prst="rect">
            <a:avLst/>
          </a:prstGeom>
          <a:noFill/>
        </p:spPr>
        <p:txBody>
          <a:bodyPr wrap="square" rtlCol="0">
            <a:spAutoFit/>
          </a:bodyPr>
          <a:lstStyle/>
          <a:p>
            <a:pPr algn="just"/>
            <a:r>
              <a:rPr lang="en-US" sz="2100" dirty="0">
                <a:solidFill>
                  <a:srgbClr val="002060"/>
                </a:solidFill>
                <a:latin typeface="Aptos" panose="020B0004020202020204" pitchFamily="34" charset="0"/>
              </a:rPr>
              <a:t>Sec. 41 (2) - ITC availed in respect of supplies of goods or services or both, if the tax payable whereon has not been paid by the supplier, shall be subject to reversal along with applicable interest, by the said person in such manner as may be prescribed</a:t>
            </a:r>
            <a:endParaRPr lang="en-IN" sz="2100" dirty="0">
              <a:solidFill>
                <a:srgbClr val="002060"/>
              </a:solidFill>
              <a:latin typeface="Aptos" panose="020B0004020202020204" pitchFamily="34" charset="0"/>
            </a:endParaRPr>
          </a:p>
        </p:txBody>
      </p:sp>
      <p:sp>
        <p:nvSpPr>
          <p:cNvPr id="66" name="TextBox 65">
            <a:extLst>
              <a:ext uri="{FF2B5EF4-FFF2-40B4-BE49-F238E27FC236}">
                <a16:creationId xmlns:a16="http://schemas.microsoft.com/office/drawing/2014/main" xmlns="" id="{00B20DF1-0DD3-5D0C-12E3-283E091EACA8}"/>
              </a:ext>
            </a:extLst>
          </p:cNvPr>
          <p:cNvSpPr txBox="1"/>
          <p:nvPr/>
        </p:nvSpPr>
        <p:spPr>
          <a:xfrm>
            <a:off x="1428205" y="2924264"/>
            <a:ext cx="4861451" cy="3000821"/>
          </a:xfrm>
          <a:prstGeom prst="rect">
            <a:avLst/>
          </a:prstGeom>
          <a:noFill/>
        </p:spPr>
        <p:txBody>
          <a:bodyPr wrap="square" rtlCol="0">
            <a:spAutoFit/>
          </a:bodyPr>
          <a:lstStyle/>
          <a:p>
            <a:pPr algn="just"/>
            <a:r>
              <a:rPr lang="en-US" sz="2100" dirty="0">
                <a:solidFill>
                  <a:srgbClr val="002060"/>
                </a:solidFill>
                <a:latin typeface="Aptos" panose="020B0004020202020204" pitchFamily="34" charset="0"/>
              </a:rPr>
              <a:t>Rule 37A – </a:t>
            </a:r>
          </a:p>
          <a:p>
            <a:pPr marL="285750" indent="-285750" algn="just">
              <a:buFont typeface="Wingdings" panose="05000000000000000000" pitchFamily="2" charset="2"/>
              <a:buChar char="§"/>
            </a:pPr>
            <a:r>
              <a:rPr lang="en-US" sz="2100" dirty="0">
                <a:solidFill>
                  <a:srgbClr val="002060"/>
                </a:solidFill>
                <a:latin typeface="Aptos" panose="020B0004020202020204" pitchFamily="34" charset="0"/>
              </a:rPr>
              <a:t>supplier fails to deposit such taxes </a:t>
            </a:r>
          </a:p>
          <a:p>
            <a:pPr marL="285750" indent="-285750" algn="just">
              <a:buFont typeface="Wingdings" panose="05000000000000000000" pitchFamily="2" charset="2"/>
              <a:buChar char="§"/>
            </a:pPr>
            <a:r>
              <a:rPr lang="en-US" sz="2100" dirty="0">
                <a:solidFill>
                  <a:srgbClr val="002060"/>
                </a:solidFill>
                <a:latin typeface="Aptos" panose="020B0004020202020204" pitchFamily="34" charset="0"/>
              </a:rPr>
              <a:t>Reverse ITC within 30</a:t>
            </a:r>
            <a:r>
              <a:rPr lang="en-US" sz="2100" baseline="30000" dirty="0">
                <a:solidFill>
                  <a:srgbClr val="002060"/>
                </a:solidFill>
                <a:latin typeface="Aptos" panose="020B0004020202020204" pitchFamily="34" charset="0"/>
              </a:rPr>
              <a:t>th</a:t>
            </a:r>
            <a:r>
              <a:rPr lang="en-US" sz="2100" dirty="0">
                <a:solidFill>
                  <a:srgbClr val="002060"/>
                </a:solidFill>
                <a:latin typeface="Aptos" panose="020B0004020202020204" pitchFamily="34" charset="0"/>
              </a:rPr>
              <a:t> of Nov following the end of the FY. (without interest)</a:t>
            </a:r>
          </a:p>
          <a:p>
            <a:pPr marL="285750" indent="-285750" algn="just">
              <a:buFont typeface="Wingdings" panose="05000000000000000000" pitchFamily="2" charset="2"/>
              <a:buChar char="§"/>
            </a:pPr>
            <a:r>
              <a:rPr lang="en-US" sz="2100" dirty="0">
                <a:solidFill>
                  <a:srgbClr val="002060"/>
                </a:solidFill>
                <a:latin typeface="Aptos" panose="020B0004020202020204" pitchFamily="34" charset="0"/>
              </a:rPr>
              <a:t>Lapse in reversal will result in interest liability</a:t>
            </a:r>
          </a:p>
          <a:p>
            <a:pPr marL="285750" indent="-285750" algn="just">
              <a:buFont typeface="Wingdings" panose="05000000000000000000" pitchFamily="2" charset="2"/>
              <a:buChar char="§"/>
            </a:pPr>
            <a:r>
              <a:rPr lang="en-US" sz="2100" dirty="0">
                <a:solidFill>
                  <a:srgbClr val="002060"/>
                </a:solidFill>
                <a:latin typeface="Aptos" panose="020B0004020202020204" pitchFamily="34" charset="0"/>
              </a:rPr>
              <a:t>Re-credit allowed (if the supplier pays the tax)</a:t>
            </a:r>
          </a:p>
        </p:txBody>
      </p:sp>
    </p:spTree>
    <p:extLst>
      <p:ext uri="{BB962C8B-B14F-4D97-AF65-F5344CB8AC3E}">
        <p14:creationId xmlns:p14="http://schemas.microsoft.com/office/powerpoint/2010/main" val="2287243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300709" y="2590403"/>
            <a:ext cx="9433393" cy="2400657"/>
          </a:xfrm>
          <a:prstGeom prst="rect">
            <a:avLst/>
          </a:prstGeom>
          <a:noFill/>
        </p:spPr>
        <p:txBody>
          <a:bodyPr wrap="square" rtlCol="0">
            <a:spAutoFit/>
          </a:bodyPr>
          <a:lstStyle/>
          <a:p>
            <a:pPr algn="ctr"/>
            <a:r>
              <a:rPr lang="en-GB" sz="5000" b="1" u="sng" dirty="0">
                <a:solidFill>
                  <a:srgbClr val="12254A"/>
                </a:solidFill>
                <a:latin typeface="Century Schoolbook" panose="02040604050505020304" pitchFamily="18" charset="0"/>
              </a:rPr>
              <a:t>REVERSAL OF ITC</a:t>
            </a:r>
            <a:br>
              <a:rPr lang="en-GB" sz="5000" b="1" u="sng" dirty="0">
                <a:solidFill>
                  <a:srgbClr val="12254A"/>
                </a:solidFill>
                <a:latin typeface="Century Schoolbook" panose="02040604050505020304" pitchFamily="18" charset="0"/>
              </a:rPr>
            </a:br>
            <a:r>
              <a:rPr lang="en-GB" sz="5000" b="1" u="sng" dirty="0">
                <a:solidFill>
                  <a:srgbClr val="12254A"/>
                </a:solidFill>
                <a:latin typeface="Century Schoolbook" panose="02040604050505020304" pitchFamily="18" charset="0"/>
              </a:rPr>
              <a:t>CREDIT NOTES AS PER FORM GSTR 2A </a:t>
            </a:r>
            <a:endParaRPr lang="fr-FR" sz="5000" b="1" u="sng"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162917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7" name="TextBox 6">
            <a:extLst>
              <a:ext uri="{FF2B5EF4-FFF2-40B4-BE49-F238E27FC236}">
                <a16:creationId xmlns:a16="http://schemas.microsoft.com/office/drawing/2014/main" xmlns="" id="{7F2101F5-C75F-8E40-7CE6-4ED340680DA9}"/>
              </a:ext>
            </a:extLst>
          </p:cNvPr>
          <p:cNvSpPr txBox="1"/>
          <p:nvPr/>
        </p:nvSpPr>
        <p:spPr>
          <a:xfrm>
            <a:off x="1725385" y="2558844"/>
            <a:ext cx="8741229" cy="2400657"/>
          </a:xfrm>
          <a:prstGeom prst="rect">
            <a:avLst/>
          </a:prstGeom>
          <a:noFill/>
        </p:spPr>
        <p:txBody>
          <a:bodyPr wrap="square" rtlCol="0">
            <a:spAutoFit/>
          </a:bodyPr>
          <a:lstStyle/>
          <a:p>
            <a:pPr algn="ctr"/>
            <a:r>
              <a:rPr lang="en-GB" sz="5000" b="1" dirty="0">
                <a:solidFill>
                  <a:srgbClr val="12254A"/>
                </a:solidFill>
                <a:latin typeface="Century Schoolbook" panose="02040604050505020304" pitchFamily="18" charset="0"/>
              </a:rPr>
              <a:t>RED FLAGS FOR RECEIVING A SHOW CAUSE NOTICE IN GST</a:t>
            </a:r>
            <a:endParaRPr lang="en-IN" sz="5000" b="1"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3932841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76A7F8F-FB4D-35FC-C403-9E1908EFE057}"/>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50FCD5C9-3E64-1756-BF57-FC6C3055453B}"/>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8C9C0885-A5A0-B480-9968-99C9848DE888}"/>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0B77A533-20A5-39AC-F625-042634AFCA58}"/>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80F29C86-61FA-B826-3EEC-FB994D44761B}"/>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1532A323-9729-D09A-6367-0E8C73C95B2C}"/>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Pentagon 8">
            <a:extLst>
              <a:ext uri="{FF2B5EF4-FFF2-40B4-BE49-F238E27FC236}">
                <a16:creationId xmlns:a16="http://schemas.microsoft.com/office/drawing/2014/main" xmlns="" id="{F5EC4F54-AF77-9B9B-C767-36800FC0E823}"/>
              </a:ext>
            </a:extLst>
          </p:cNvPr>
          <p:cNvSpPr/>
          <p:nvPr/>
        </p:nvSpPr>
        <p:spPr>
          <a:xfrm>
            <a:off x="312756" y="1008262"/>
            <a:ext cx="1164675" cy="4649588"/>
          </a:xfrm>
          <a:prstGeom prst="homePlate">
            <a:avLst>
              <a:gd name="adj" fmla="val 48667"/>
            </a:avLst>
          </a:pr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Pentagon 9">
            <a:extLst>
              <a:ext uri="{FF2B5EF4-FFF2-40B4-BE49-F238E27FC236}">
                <a16:creationId xmlns:a16="http://schemas.microsoft.com/office/drawing/2014/main" xmlns="" id="{692666D6-B8D3-8829-534C-537EF74D618A}"/>
              </a:ext>
            </a:extLst>
          </p:cNvPr>
          <p:cNvSpPr/>
          <p:nvPr/>
        </p:nvSpPr>
        <p:spPr>
          <a:xfrm>
            <a:off x="14391" y="617220"/>
            <a:ext cx="1164675" cy="5400675"/>
          </a:xfrm>
          <a:prstGeom prst="homePlate">
            <a:avLst/>
          </a:pr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xmlns="" id="{45A1467F-B9A0-35A2-EFE4-E184D126DD9F}"/>
              </a:ext>
            </a:extLst>
          </p:cNvPr>
          <p:cNvSpPr txBox="1"/>
          <p:nvPr/>
        </p:nvSpPr>
        <p:spPr>
          <a:xfrm rot="16200000">
            <a:off x="-2370476" y="3002086"/>
            <a:ext cx="5400676" cy="630942"/>
          </a:xfrm>
          <a:prstGeom prst="rect">
            <a:avLst/>
          </a:prstGeom>
          <a:noFill/>
        </p:spPr>
        <p:txBody>
          <a:bodyPr wrap="square" rtlCol="0">
            <a:spAutoFit/>
          </a:bodyPr>
          <a:lstStyle/>
          <a:p>
            <a:pPr algn="ctr"/>
            <a:r>
              <a:rPr lang="en-IN" sz="3500" b="1" dirty="0">
                <a:solidFill>
                  <a:srgbClr val="FEF4EA"/>
                </a:solidFill>
                <a:latin typeface="Copperplate Gothic Bold" panose="020E0705020206020404" pitchFamily="34" charset="0"/>
              </a:rPr>
              <a:t>CONTENTION</a:t>
            </a:r>
          </a:p>
        </p:txBody>
      </p:sp>
      <p:sp>
        <p:nvSpPr>
          <p:cNvPr id="12" name="Freeform: Shape 11">
            <a:extLst>
              <a:ext uri="{FF2B5EF4-FFF2-40B4-BE49-F238E27FC236}">
                <a16:creationId xmlns:a16="http://schemas.microsoft.com/office/drawing/2014/main" xmlns="" id="{8F080994-10E0-492F-FC67-31D99488526E}"/>
              </a:ext>
            </a:extLst>
          </p:cNvPr>
          <p:cNvSpPr/>
          <p:nvPr/>
        </p:nvSpPr>
        <p:spPr>
          <a:xfrm>
            <a:off x="5333483" y="3429000"/>
            <a:ext cx="3067050" cy="1589350"/>
          </a:xfrm>
          <a:custGeom>
            <a:avLst/>
            <a:gdLst>
              <a:gd name="connsiteX0" fmla="*/ 873 w 3067050"/>
              <a:gd name="connsiteY0" fmla="*/ 0 h 1589350"/>
              <a:gd name="connsiteX1" fmla="*/ 3066177 w 3067050"/>
              <a:gd name="connsiteY1" fmla="*/ 0 h 1589350"/>
              <a:gd name="connsiteX2" fmla="*/ 3067050 w 3067050"/>
              <a:gd name="connsiteY2" fmla="*/ 17725 h 1589350"/>
              <a:gd name="connsiteX3" fmla="*/ 1533525 w 3067050"/>
              <a:gd name="connsiteY3" fmla="*/ 1589350 h 1589350"/>
              <a:gd name="connsiteX4" fmla="*/ 0 w 3067050"/>
              <a:gd name="connsiteY4" fmla="*/ 17725 h 1589350"/>
              <a:gd name="connsiteX5" fmla="*/ 873 w 3067050"/>
              <a:gd name="connsiteY5" fmla="*/ 0 h 15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050" h="1589350">
                <a:moveTo>
                  <a:pt x="873" y="0"/>
                </a:moveTo>
                <a:lnTo>
                  <a:pt x="3066177" y="0"/>
                </a:lnTo>
                <a:lnTo>
                  <a:pt x="3067050" y="17725"/>
                </a:lnTo>
                <a:cubicBezTo>
                  <a:pt x="3067050" y="885710"/>
                  <a:pt x="2380467" y="1589350"/>
                  <a:pt x="1533525" y="1589350"/>
                </a:cubicBezTo>
                <a:cubicBezTo>
                  <a:pt x="686583" y="1589350"/>
                  <a:pt x="0" y="885710"/>
                  <a:pt x="0" y="17725"/>
                </a:cubicBezTo>
                <a:lnTo>
                  <a:pt x="873" y="0"/>
                </a:lnTo>
                <a:close/>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ln w="76200">
                <a:solidFill>
                  <a:schemeClr val="bg2">
                    <a:lumMod val="10000"/>
                  </a:schemeClr>
                </a:solidFill>
              </a:ln>
              <a:noFill/>
            </a:endParaRPr>
          </a:p>
        </p:txBody>
      </p:sp>
      <p:sp>
        <p:nvSpPr>
          <p:cNvPr id="13" name="Freeform: Shape 12">
            <a:extLst>
              <a:ext uri="{FF2B5EF4-FFF2-40B4-BE49-F238E27FC236}">
                <a16:creationId xmlns:a16="http://schemas.microsoft.com/office/drawing/2014/main" xmlns="" id="{E82F249C-6F55-BA62-8AE3-BC4DA6DAC79D}"/>
              </a:ext>
            </a:extLst>
          </p:cNvPr>
          <p:cNvSpPr/>
          <p:nvPr/>
        </p:nvSpPr>
        <p:spPr>
          <a:xfrm flipV="1">
            <a:off x="2323583" y="1839650"/>
            <a:ext cx="3009900" cy="1589350"/>
          </a:xfrm>
          <a:custGeom>
            <a:avLst/>
            <a:gdLst>
              <a:gd name="connsiteX0" fmla="*/ 873 w 3067050"/>
              <a:gd name="connsiteY0" fmla="*/ 0 h 1589350"/>
              <a:gd name="connsiteX1" fmla="*/ 3066177 w 3067050"/>
              <a:gd name="connsiteY1" fmla="*/ 0 h 1589350"/>
              <a:gd name="connsiteX2" fmla="*/ 3067050 w 3067050"/>
              <a:gd name="connsiteY2" fmla="*/ 17725 h 1589350"/>
              <a:gd name="connsiteX3" fmla="*/ 1533525 w 3067050"/>
              <a:gd name="connsiteY3" fmla="*/ 1589350 h 1589350"/>
              <a:gd name="connsiteX4" fmla="*/ 0 w 3067050"/>
              <a:gd name="connsiteY4" fmla="*/ 17725 h 1589350"/>
              <a:gd name="connsiteX5" fmla="*/ 873 w 3067050"/>
              <a:gd name="connsiteY5" fmla="*/ 0 h 15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050" h="1589350">
                <a:moveTo>
                  <a:pt x="873" y="0"/>
                </a:moveTo>
                <a:lnTo>
                  <a:pt x="3066177" y="0"/>
                </a:lnTo>
                <a:lnTo>
                  <a:pt x="3067050" y="17725"/>
                </a:lnTo>
                <a:cubicBezTo>
                  <a:pt x="3067050" y="885710"/>
                  <a:pt x="2380467" y="1589350"/>
                  <a:pt x="1533525" y="1589350"/>
                </a:cubicBezTo>
                <a:cubicBezTo>
                  <a:pt x="686583" y="1589350"/>
                  <a:pt x="0" y="885710"/>
                  <a:pt x="0" y="17725"/>
                </a:cubicBezTo>
                <a:lnTo>
                  <a:pt x="873" y="0"/>
                </a:lnTo>
                <a:close/>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ln w="76200">
                <a:solidFill>
                  <a:schemeClr val="bg2">
                    <a:lumMod val="10000"/>
                  </a:schemeClr>
                </a:solidFill>
              </a:ln>
              <a:noFill/>
            </a:endParaRPr>
          </a:p>
        </p:txBody>
      </p:sp>
      <p:sp>
        <p:nvSpPr>
          <p:cNvPr id="14" name="Freeform: Shape 13">
            <a:extLst>
              <a:ext uri="{FF2B5EF4-FFF2-40B4-BE49-F238E27FC236}">
                <a16:creationId xmlns:a16="http://schemas.microsoft.com/office/drawing/2014/main" xmlns="" id="{A8BDDB84-0E7B-92F5-CF5B-CCE54F8E0ECD}"/>
              </a:ext>
            </a:extLst>
          </p:cNvPr>
          <p:cNvSpPr/>
          <p:nvPr/>
        </p:nvSpPr>
        <p:spPr>
          <a:xfrm flipV="1">
            <a:off x="8362433" y="1898650"/>
            <a:ext cx="3028950" cy="1530350"/>
          </a:xfrm>
          <a:custGeom>
            <a:avLst/>
            <a:gdLst>
              <a:gd name="connsiteX0" fmla="*/ 873 w 3067050"/>
              <a:gd name="connsiteY0" fmla="*/ 0 h 1589350"/>
              <a:gd name="connsiteX1" fmla="*/ 3066177 w 3067050"/>
              <a:gd name="connsiteY1" fmla="*/ 0 h 1589350"/>
              <a:gd name="connsiteX2" fmla="*/ 3067050 w 3067050"/>
              <a:gd name="connsiteY2" fmla="*/ 17725 h 1589350"/>
              <a:gd name="connsiteX3" fmla="*/ 1533525 w 3067050"/>
              <a:gd name="connsiteY3" fmla="*/ 1589350 h 1589350"/>
              <a:gd name="connsiteX4" fmla="*/ 0 w 3067050"/>
              <a:gd name="connsiteY4" fmla="*/ 17725 h 1589350"/>
              <a:gd name="connsiteX5" fmla="*/ 873 w 3067050"/>
              <a:gd name="connsiteY5" fmla="*/ 0 h 15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050" h="1589350">
                <a:moveTo>
                  <a:pt x="873" y="0"/>
                </a:moveTo>
                <a:lnTo>
                  <a:pt x="3066177" y="0"/>
                </a:lnTo>
                <a:lnTo>
                  <a:pt x="3067050" y="17725"/>
                </a:lnTo>
                <a:cubicBezTo>
                  <a:pt x="3067050" y="885710"/>
                  <a:pt x="2380467" y="1589350"/>
                  <a:pt x="1533525" y="1589350"/>
                </a:cubicBezTo>
                <a:cubicBezTo>
                  <a:pt x="686583" y="1589350"/>
                  <a:pt x="0" y="885710"/>
                  <a:pt x="0" y="17725"/>
                </a:cubicBezTo>
                <a:lnTo>
                  <a:pt x="873" y="0"/>
                </a:lnTo>
                <a:close/>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ln w="76200">
                <a:solidFill>
                  <a:schemeClr val="bg2">
                    <a:lumMod val="10000"/>
                  </a:schemeClr>
                </a:solidFill>
              </a:ln>
              <a:noFill/>
            </a:endParaRPr>
          </a:p>
        </p:txBody>
      </p:sp>
      <p:sp>
        <p:nvSpPr>
          <p:cNvPr id="15" name="Oval 14">
            <a:extLst>
              <a:ext uri="{FF2B5EF4-FFF2-40B4-BE49-F238E27FC236}">
                <a16:creationId xmlns:a16="http://schemas.microsoft.com/office/drawing/2014/main" xmlns="" id="{35120BE6-F08C-677C-10CE-13ACDBD8218C}"/>
              </a:ext>
            </a:extLst>
          </p:cNvPr>
          <p:cNvSpPr/>
          <p:nvPr/>
        </p:nvSpPr>
        <p:spPr>
          <a:xfrm>
            <a:off x="2498208" y="2095500"/>
            <a:ext cx="2641600" cy="2667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Aptos" panose="020B0004020202020204" pitchFamily="34" charset="0"/>
            </a:endParaRPr>
          </a:p>
        </p:txBody>
      </p:sp>
      <p:sp>
        <p:nvSpPr>
          <p:cNvPr id="16" name="Oval 15">
            <a:extLst>
              <a:ext uri="{FF2B5EF4-FFF2-40B4-BE49-F238E27FC236}">
                <a16:creationId xmlns:a16="http://schemas.microsoft.com/office/drawing/2014/main" xmlns="" id="{39ABB8C1-4BB0-19EA-11F7-0E712DC1CDF0}"/>
              </a:ext>
            </a:extLst>
          </p:cNvPr>
          <p:cNvSpPr/>
          <p:nvPr/>
        </p:nvSpPr>
        <p:spPr>
          <a:xfrm>
            <a:off x="5546208" y="2095500"/>
            <a:ext cx="2641600" cy="2667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Aptos" panose="020B0004020202020204" pitchFamily="34" charset="0"/>
            </a:endParaRPr>
          </a:p>
        </p:txBody>
      </p:sp>
      <p:sp>
        <p:nvSpPr>
          <p:cNvPr id="17" name="Oval 16">
            <a:extLst>
              <a:ext uri="{FF2B5EF4-FFF2-40B4-BE49-F238E27FC236}">
                <a16:creationId xmlns:a16="http://schemas.microsoft.com/office/drawing/2014/main" xmlns="" id="{7DA81F9A-3820-AD2F-AC05-9B9E12707928}"/>
              </a:ext>
            </a:extLst>
          </p:cNvPr>
          <p:cNvSpPr/>
          <p:nvPr/>
        </p:nvSpPr>
        <p:spPr>
          <a:xfrm>
            <a:off x="8556108" y="2095500"/>
            <a:ext cx="2641600" cy="2667000"/>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Aptos" panose="020B0004020202020204" pitchFamily="34" charset="0"/>
            </a:endParaRPr>
          </a:p>
        </p:txBody>
      </p:sp>
      <p:sp>
        <p:nvSpPr>
          <p:cNvPr id="18" name="TextBox 17">
            <a:extLst>
              <a:ext uri="{FF2B5EF4-FFF2-40B4-BE49-F238E27FC236}">
                <a16:creationId xmlns:a16="http://schemas.microsoft.com/office/drawing/2014/main" xmlns="" id="{1ECEF0F3-DCEF-C078-98E3-2669DB914E8E}"/>
              </a:ext>
            </a:extLst>
          </p:cNvPr>
          <p:cNvSpPr txBox="1"/>
          <p:nvPr/>
        </p:nvSpPr>
        <p:spPr>
          <a:xfrm>
            <a:off x="8547617" y="2714694"/>
            <a:ext cx="2641600" cy="1477328"/>
          </a:xfrm>
          <a:prstGeom prst="rect">
            <a:avLst/>
          </a:prstGeom>
          <a:noFill/>
        </p:spPr>
        <p:txBody>
          <a:bodyPr wrap="square" rtlCol="0">
            <a:spAutoFit/>
          </a:bodyPr>
          <a:lstStyle/>
          <a:p>
            <a:pPr algn="ctr"/>
            <a:r>
              <a:rPr lang="en-US" sz="3000" b="1" dirty="0">
                <a:solidFill>
                  <a:srgbClr val="C00000"/>
                </a:solidFill>
                <a:latin typeface="Aptos" panose="020B0004020202020204" pitchFamily="34" charset="0"/>
              </a:rPr>
              <a:t>O</a:t>
            </a:r>
            <a:r>
              <a:rPr lang="en-IN" sz="3000" b="1" dirty="0">
                <a:solidFill>
                  <a:srgbClr val="C00000"/>
                </a:solidFill>
                <a:latin typeface="Aptos" panose="020B0004020202020204" pitchFamily="34" charset="0"/>
              </a:rPr>
              <a:t>NLY CREDIT NOTE UPLOADED</a:t>
            </a:r>
          </a:p>
        </p:txBody>
      </p:sp>
      <p:sp>
        <p:nvSpPr>
          <p:cNvPr id="19" name="TextBox 18">
            <a:extLst>
              <a:ext uri="{FF2B5EF4-FFF2-40B4-BE49-F238E27FC236}">
                <a16:creationId xmlns:a16="http://schemas.microsoft.com/office/drawing/2014/main" xmlns="" id="{5C4664D3-4C72-8AF2-0E9C-11A3D052B246}"/>
              </a:ext>
            </a:extLst>
          </p:cNvPr>
          <p:cNvSpPr txBox="1"/>
          <p:nvPr/>
        </p:nvSpPr>
        <p:spPr>
          <a:xfrm>
            <a:off x="5527158" y="2945527"/>
            <a:ext cx="2641600" cy="1015663"/>
          </a:xfrm>
          <a:prstGeom prst="rect">
            <a:avLst/>
          </a:prstGeom>
          <a:noFill/>
        </p:spPr>
        <p:txBody>
          <a:bodyPr wrap="square" rtlCol="0">
            <a:spAutoFit/>
          </a:bodyPr>
          <a:lstStyle/>
          <a:p>
            <a:pPr algn="ctr"/>
            <a:r>
              <a:rPr lang="en-US" sz="3000" b="1" dirty="0">
                <a:solidFill>
                  <a:srgbClr val="C00000"/>
                </a:solidFill>
                <a:latin typeface="Aptos" panose="020B0004020202020204" pitchFamily="34" charset="0"/>
              </a:rPr>
              <a:t>I</a:t>
            </a:r>
            <a:r>
              <a:rPr lang="en-IN" sz="3000" b="1" dirty="0">
                <a:solidFill>
                  <a:srgbClr val="C00000"/>
                </a:solidFill>
                <a:latin typeface="Aptos" panose="020B0004020202020204" pitchFamily="34" charset="0"/>
              </a:rPr>
              <a:t>TC AVAILED ON NET</a:t>
            </a:r>
          </a:p>
        </p:txBody>
      </p:sp>
      <p:sp>
        <p:nvSpPr>
          <p:cNvPr id="20" name="TextBox 19">
            <a:extLst>
              <a:ext uri="{FF2B5EF4-FFF2-40B4-BE49-F238E27FC236}">
                <a16:creationId xmlns:a16="http://schemas.microsoft.com/office/drawing/2014/main" xmlns="" id="{3343A922-8E56-8B32-F039-3002A335EBE2}"/>
              </a:ext>
            </a:extLst>
          </p:cNvPr>
          <p:cNvSpPr txBox="1"/>
          <p:nvPr/>
        </p:nvSpPr>
        <p:spPr>
          <a:xfrm>
            <a:off x="2498208" y="2379355"/>
            <a:ext cx="2717800" cy="1938992"/>
          </a:xfrm>
          <a:prstGeom prst="rect">
            <a:avLst/>
          </a:prstGeom>
          <a:noFill/>
        </p:spPr>
        <p:txBody>
          <a:bodyPr wrap="square" rtlCol="0">
            <a:spAutoFit/>
          </a:bodyPr>
          <a:lstStyle/>
          <a:p>
            <a:pPr algn="ctr"/>
            <a:r>
              <a:rPr lang="en-US" sz="3000" b="1" dirty="0">
                <a:solidFill>
                  <a:srgbClr val="C00000"/>
                </a:solidFill>
                <a:latin typeface="Aptos" panose="020B0004020202020204" pitchFamily="34" charset="0"/>
              </a:rPr>
              <a:t>I</a:t>
            </a:r>
            <a:r>
              <a:rPr lang="en-IN" sz="3000" b="1" dirty="0">
                <a:solidFill>
                  <a:srgbClr val="C00000"/>
                </a:solidFill>
                <a:latin typeface="Aptos" panose="020B0004020202020204" pitchFamily="34" charset="0"/>
              </a:rPr>
              <a:t>TC NOT AVAILED AGAINST THE INV.</a:t>
            </a:r>
          </a:p>
        </p:txBody>
      </p:sp>
    </p:spTree>
    <p:extLst>
      <p:ext uri="{BB962C8B-B14F-4D97-AF65-F5344CB8AC3E}">
        <p14:creationId xmlns:p14="http://schemas.microsoft.com/office/powerpoint/2010/main" val="1206108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421036" y="2554511"/>
            <a:ext cx="9398014" cy="2400657"/>
          </a:xfrm>
          <a:prstGeom prst="rect">
            <a:avLst/>
          </a:prstGeom>
          <a:noFill/>
        </p:spPr>
        <p:txBody>
          <a:bodyPr wrap="square" rtlCol="0">
            <a:spAutoFit/>
          </a:bodyPr>
          <a:lstStyle/>
          <a:p>
            <a:pPr algn="ctr"/>
            <a:r>
              <a:rPr lang="en-GB" sz="5000" b="1" u="sng" dirty="0">
                <a:solidFill>
                  <a:srgbClr val="12254A"/>
                </a:solidFill>
                <a:latin typeface="Century Schoolbook" panose="02040604050505020304" pitchFamily="18" charset="0"/>
              </a:rPr>
              <a:t>REVERSAL OF BLOCKED ITC AS PER </a:t>
            </a:r>
          </a:p>
          <a:p>
            <a:pPr algn="ctr"/>
            <a:r>
              <a:rPr lang="en-GB" sz="5000" b="1" u="sng" dirty="0">
                <a:solidFill>
                  <a:srgbClr val="12254A"/>
                </a:solidFill>
                <a:latin typeface="Century Schoolbook" panose="02040604050505020304" pitchFamily="18" charset="0"/>
              </a:rPr>
              <a:t>FORM GSTR 2A </a:t>
            </a:r>
            <a:endParaRPr lang="fr-FR" sz="5000" b="1" u="sng"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4036146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379303" y="2962238"/>
            <a:ext cx="9433393" cy="1631216"/>
          </a:xfrm>
          <a:prstGeom prst="rect">
            <a:avLst/>
          </a:prstGeom>
          <a:noFill/>
        </p:spPr>
        <p:txBody>
          <a:bodyPr wrap="square" rtlCol="0">
            <a:spAutoFit/>
          </a:bodyPr>
          <a:lstStyle/>
          <a:p>
            <a:pPr algn="ctr"/>
            <a:r>
              <a:rPr lang="en-GB" sz="5000" b="1" u="sng" dirty="0">
                <a:solidFill>
                  <a:srgbClr val="12254A"/>
                </a:solidFill>
                <a:latin typeface="Century Schoolbook" panose="02040604050505020304" pitchFamily="18" charset="0"/>
              </a:rPr>
              <a:t>REVERSAL OF COMMON ITC</a:t>
            </a:r>
            <a:endParaRPr lang="fr-FR" sz="5000" b="1" u="sng"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32743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1D7D5FC-445D-6E75-0032-8D155FDC4FE4}"/>
            </a:ext>
          </a:extLst>
        </p:cNvPr>
        <p:cNvGrpSpPr/>
        <p:nvPr/>
      </p:nvGrpSpPr>
      <p:grpSpPr>
        <a:xfrm>
          <a:off x="0" y="0"/>
          <a:ext cx="0" cy="0"/>
          <a:chOff x="0" y="0"/>
          <a:chExt cx="0" cy="0"/>
        </a:xfrm>
      </p:grpSpPr>
      <p:sp>
        <p:nvSpPr>
          <p:cNvPr id="34" name="Freeform: Shape 33">
            <a:extLst>
              <a:ext uri="{FF2B5EF4-FFF2-40B4-BE49-F238E27FC236}">
                <a16:creationId xmlns:a16="http://schemas.microsoft.com/office/drawing/2014/main" xmlns="" id="{E3E08A1D-8545-5CA9-3056-ED6802E78B69}"/>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 name="Freeform: Shape 1">
            <a:extLst>
              <a:ext uri="{FF2B5EF4-FFF2-40B4-BE49-F238E27FC236}">
                <a16:creationId xmlns:a16="http://schemas.microsoft.com/office/drawing/2014/main" xmlns="" id="{B742EFB8-171F-CD1C-4DBE-39A4661EAFB6}"/>
              </a:ext>
            </a:extLst>
          </p:cNvPr>
          <p:cNvSpPr/>
          <p:nvPr/>
        </p:nvSpPr>
        <p:spPr>
          <a:xfrm>
            <a:off x="10722553" y="1288082"/>
            <a:ext cx="803057" cy="4281836"/>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1225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 name="Freeform: Shape 2">
            <a:extLst>
              <a:ext uri="{FF2B5EF4-FFF2-40B4-BE49-F238E27FC236}">
                <a16:creationId xmlns:a16="http://schemas.microsoft.com/office/drawing/2014/main" xmlns="" id="{CE5F0F66-B82A-3308-E79F-3BDD8ABB797A}"/>
              </a:ext>
            </a:extLst>
          </p:cNvPr>
          <p:cNvSpPr/>
          <p:nvPr/>
        </p:nvSpPr>
        <p:spPr>
          <a:xfrm flipH="1">
            <a:off x="666390" y="1288082"/>
            <a:ext cx="803057" cy="4281836"/>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1225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4" name="Title 14">
            <a:extLst>
              <a:ext uri="{FF2B5EF4-FFF2-40B4-BE49-F238E27FC236}">
                <a16:creationId xmlns:a16="http://schemas.microsoft.com/office/drawing/2014/main" xmlns="" id="{DC18BAF2-04C0-40FF-CFD5-62AED4F344FD}"/>
              </a:ext>
            </a:extLst>
          </p:cNvPr>
          <p:cNvSpPr>
            <a:spLocks noGrp="1"/>
          </p:cNvSpPr>
          <p:nvPr>
            <p:ph type="ctrTitle"/>
          </p:nvPr>
        </p:nvSpPr>
        <p:spPr>
          <a:xfrm>
            <a:off x="3683113" y="1196144"/>
            <a:ext cx="7130200" cy="2381331"/>
          </a:xfrm>
          <a:scene3d>
            <a:camera prst="orthographicFront"/>
            <a:lightRig rig="threePt" dir="t"/>
          </a:scene3d>
          <a:sp3d>
            <a:bevelT w="152400" h="50800" prst="softRound"/>
          </a:sp3d>
        </p:spPr>
        <p:txBody>
          <a:bodyPr>
            <a:noAutofit/>
          </a:bodyPr>
          <a:lstStyle/>
          <a:p>
            <a:pPr algn="l"/>
            <a:r>
              <a:rPr lang="en-US" sz="3500" b="1" dirty="0">
                <a:solidFill>
                  <a:srgbClr val="002060"/>
                </a:solidFill>
                <a:effectLst>
                  <a:outerShdw blurRad="38100" dist="38100" dir="2700000" algn="tl">
                    <a:srgbClr val="000000">
                      <a:alpha val="43137"/>
                    </a:srgbClr>
                  </a:outerShdw>
                </a:effectLst>
                <a:latin typeface="Arial Black" panose="020B0A04020102020204" pitchFamily="34" charset="0"/>
              </a:rPr>
              <a:t>Do not pray for an easy life, pray for the strength to endeavor.</a:t>
            </a:r>
            <a:br>
              <a:rPr lang="en-US" sz="3500" b="1" dirty="0">
                <a:solidFill>
                  <a:srgbClr val="002060"/>
                </a:solidFill>
                <a:effectLst>
                  <a:outerShdw blurRad="38100" dist="38100" dir="2700000" algn="tl">
                    <a:srgbClr val="000000">
                      <a:alpha val="43137"/>
                    </a:srgbClr>
                  </a:outerShdw>
                </a:effectLst>
                <a:latin typeface="Arial Black" panose="020B0A04020102020204" pitchFamily="34" charset="0"/>
              </a:rPr>
            </a:br>
            <a:r>
              <a:rPr lang="en-US" sz="3500" b="1" dirty="0">
                <a:solidFill>
                  <a:srgbClr val="002060"/>
                </a:solidFill>
                <a:effectLst>
                  <a:outerShdw blurRad="38100" dist="38100" dir="2700000" algn="tl">
                    <a:srgbClr val="000000">
                      <a:alpha val="43137"/>
                    </a:srgbClr>
                  </a:outerShdw>
                </a:effectLst>
                <a:latin typeface="Arial Black" panose="020B0A04020102020204" pitchFamily="34" charset="0"/>
              </a:rPr>
              <a:t>                           - Bruce Lee</a:t>
            </a:r>
            <a:br>
              <a:rPr lang="en-US" sz="3500" b="1" dirty="0">
                <a:solidFill>
                  <a:srgbClr val="002060"/>
                </a:solidFill>
                <a:effectLst>
                  <a:outerShdw blurRad="38100" dist="38100" dir="2700000" algn="tl">
                    <a:srgbClr val="000000">
                      <a:alpha val="43137"/>
                    </a:srgbClr>
                  </a:outerShdw>
                </a:effectLst>
                <a:latin typeface="Arial Black" panose="020B0A04020102020204" pitchFamily="34" charset="0"/>
              </a:rPr>
            </a:br>
            <a:endParaRPr lang="en-IN" sz="3500" b="1" dirty="0">
              <a:solidFill>
                <a:srgbClr val="002060"/>
              </a:solidFill>
              <a:effectLst>
                <a:outerShdw blurRad="38100" dist="38100" dir="2700000" algn="tl">
                  <a:srgbClr val="000000">
                    <a:alpha val="43137"/>
                  </a:srgbClr>
                </a:outerShdw>
              </a:effectLst>
              <a:latin typeface="Arial Black" panose="020B0A04020102020204" pitchFamily="34" charset="0"/>
            </a:endParaRPr>
          </a:p>
        </p:txBody>
      </p:sp>
      <p:sp>
        <p:nvSpPr>
          <p:cNvPr id="5" name="Freeform: Shape 4">
            <a:extLst>
              <a:ext uri="{FF2B5EF4-FFF2-40B4-BE49-F238E27FC236}">
                <a16:creationId xmlns:a16="http://schemas.microsoft.com/office/drawing/2014/main" xmlns="" id="{497D961F-DAA2-5894-A72C-EF76C0C2D9F3}"/>
              </a:ext>
            </a:extLst>
          </p:cNvPr>
          <p:cNvSpPr/>
          <p:nvPr/>
        </p:nvSpPr>
        <p:spPr>
          <a:xfrm>
            <a:off x="10530271" y="1104206"/>
            <a:ext cx="803057" cy="4649588"/>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6" name="Freeform: Shape 5">
            <a:extLst>
              <a:ext uri="{FF2B5EF4-FFF2-40B4-BE49-F238E27FC236}">
                <a16:creationId xmlns:a16="http://schemas.microsoft.com/office/drawing/2014/main" xmlns="" id="{CF1D5C34-6EFA-F8EF-B561-4EF3AA0C1ADB}"/>
              </a:ext>
            </a:extLst>
          </p:cNvPr>
          <p:cNvSpPr/>
          <p:nvPr/>
        </p:nvSpPr>
        <p:spPr>
          <a:xfrm flipH="1">
            <a:off x="839971" y="1104206"/>
            <a:ext cx="792000" cy="4649588"/>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rgbClr val="003EA2"/>
              </a:solidFill>
            </a:endParaRPr>
          </a:p>
        </p:txBody>
      </p:sp>
      <p:cxnSp>
        <p:nvCxnSpPr>
          <p:cNvPr id="7" name="Straight Connector 6">
            <a:extLst>
              <a:ext uri="{FF2B5EF4-FFF2-40B4-BE49-F238E27FC236}">
                <a16:creationId xmlns:a16="http://schemas.microsoft.com/office/drawing/2014/main" xmlns="" id="{119F2A42-65A7-121F-14E0-85820BA124E8}"/>
              </a:ext>
            </a:extLst>
          </p:cNvPr>
          <p:cNvCxnSpPr/>
          <p:nvPr/>
        </p:nvCxnSpPr>
        <p:spPr>
          <a:xfrm>
            <a:off x="2062014" y="3349256"/>
            <a:ext cx="8038214" cy="0"/>
          </a:xfrm>
          <a:prstGeom prst="line">
            <a:avLst/>
          </a:prstGeom>
          <a:ln w="76200">
            <a:solidFill>
              <a:srgbClr val="003EA2"/>
            </a:solidFill>
          </a:ln>
        </p:spPr>
        <p:style>
          <a:lnRef idx="1">
            <a:schemeClr val="accent1"/>
          </a:lnRef>
          <a:fillRef idx="0">
            <a:schemeClr val="accent1"/>
          </a:fillRef>
          <a:effectRef idx="0">
            <a:schemeClr val="accent1"/>
          </a:effectRef>
          <a:fontRef idx="minor">
            <a:schemeClr val="tx1"/>
          </a:fontRef>
        </p:style>
      </p:cxnSp>
      <p:sp>
        <p:nvSpPr>
          <p:cNvPr id="8" name="Title 14">
            <a:extLst>
              <a:ext uri="{FF2B5EF4-FFF2-40B4-BE49-F238E27FC236}">
                <a16:creationId xmlns:a16="http://schemas.microsoft.com/office/drawing/2014/main" xmlns="" id="{68B15D92-A88A-6C79-A413-3FFBD2820393}"/>
              </a:ext>
            </a:extLst>
          </p:cNvPr>
          <p:cNvSpPr txBox="1">
            <a:spLocks/>
          </p:cNvSpPr>
          <p:nvPr/>
        </p:nvSpPr>
        <p:spPr>
          <a:xfrm>
            <a:off x="1142298" y="3577475"/>
            <a:ext cx="9877646" cy="2381331"/>
          </a:xfrm>
          <a:prstGeom prst="rect">
            <a:avLst/>
          </a:prstGeom>
          <a:scene3d>
            <a:camera prst="orthographicFront"/>
            <a:lightRig rig="threePt" dir="t"/>
          </a:scene3d>
          <a:sp3d>
            <a:bevelT w="152400" h="50800" prst="softRound"/>
          </a:sp3d>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500" b="1" dirty="0">
                <a:solidFill>
                  <a:srgbClr val="1F2735"/>
                </a:solidFill>
                <a:effectLst>
                  <a:outerShdw blurRad="38100" dist="38100" dir="2700000" algn="tl">
                    <a:srgbClr val="000000">
                      <a:alpha val="43137"/>
                    </a:srgbClr>
                  </a:outerShdw>
                </a:effectLst>
                <a:latin typeface="Arial Black" panose="020B0A04020102020204" pitchFamily="34" charset="0"/>
              </a:rPr>
              <a:t>Thank You </a:t>
            </a:r>
            <a:endParaRPr lang="en-US" sz="2500" b="1" dirty="0">
              <a:solidFill>
                <a:srgbClr val="1F2735"/>
              </a:solidFill>
              <a:effectLst>
                <a:outerShdw blurRad="38100" dist="38100" dir="2700000" algn="tl">
                  <a:srgbClr val="000000">
                    <a:alpha val="43137"/>
                  </a:srgbClr>
                </a:outerShdw>
              </a:effectLst>
              <a:latin typeface="Arial Black" panose="020B0A04020102020204" pitchFamily="34" charset="0"/>
            </a:endParaRPr>
          </a:p>
          <a:p>
            <a:r>
              <a:rPr lang="en-US" sz="2500" b="1" dirty="0">
                <a:solidFill>
                  <a:srgbClr val="1F2735"/>
                </a:solidFill>
                <a:effectLst>
                  <a:outerShdw blurRad="38100" dist="38100" dir="2700000" algn="tl">
                    <a:srgbClr val="000000">
                      <a:alpha val="43137"/>
                    </a:srgbClr>
                  </a:outerShdw>
                </a:effectLst>
                <a:latin typeface="Arial Black" panose="020B0A04020102020204" pitchFamily="34" charset="0"/>
              </a:rPr>
              <a:t>CA. Shaikh Abdul Samad. A</a:t>
            </a:r>
          </a:p>
          <a:p>
            <a:r>
              <a:rPr lang="en-US" sz="2500" b="1" dirty="0">
                <a:solidFill>
                  <a:srgbClr val="1F2735"/>
                </a:solidFill>
                <a:effectLst>
                  <a:outerShdw blurRad="38100" dist="38100" dir="2700000" algn="tl">
                    <a:srgbClr val="000000">
                      <a:alpha val="43137"/>
                    </a:srgbClr>
                  </a:outerShdw>
                </a:effectLst>
                <a:latin typeface="Arial Black" panose="020B0A04020102020204" pitchFamily="34" charset="0"/>
              </a:rPr>
              <a:t>WhatsApp : +91 93623 03408</a:t>
            </a:r>
          </a:p>
          <a:p>
            <a:r>
              <a:rPr lang="en-US" sz="2500" b="1" dirty="0">
                <a:solidFill>
                  <a:srgbClr val="1F2735"/>
                </a:solidFill>
                <a:effectLst>
                  <a:outerShdw blurRad="38100" dist="38100" dir="2700000" algn="tl">
                    <a:srgbClr val="000000">
                      <a:alpha val="43137"/>
                    </a:srgbClr>
                  </a:outerShdw>
                </a:effectLst>
                <a:latin typeface="Arial Black" panose="020B0A04020102020204" pitchFamily="34" charset="0"/>
              </a:rPr>
              <a:t>Mobile No. : +91 76670 77467</a:t>
            </a:r>
          </a:p>
          <a:p>
            <a:r>
              <a:rPr lang="en-US" sz="2500" b="1" dirty="0">
                <a:solidFill>
                  <a:srgbClr val="1F2735"/>
                </a:solidFill>
                <a:effectLst>
                  <a:outerShdw blurRad="38100" dist="38100" dir="2700000" algn="tl">
                    <a:srgbClr val="000000">
                      <a:alpha val="43137"/>
                    </a:srgbClr>
                  </a:outerShdw>
                </a:effectLst>
                <a:latin typeface="Arial Black" panose="020B0A04020102020204" pitchFamily="34" charset="0"/>
              </a:rPr>
              <a:t>samad@ssaca.in</a:t>
            </a:r>
            <a:endParaRPr lang="en-IN" sz="2500" b="1" dirty="0">
              <a:solidFill>
                <a:srgbClr val="1F2735"/>
              </a:solidFill>
              <a:effectLst>
                <a:outerShdw blurRad="38100" dist="38100" dir="2700000" algn="tl">
                  <a:srgbClr val="000000">
                    <a:alpha val="43137"/>
                  </a:srgbClr>
                </a:outerShdw>
              </a:effectLst>
              <a:latin typeface="Arial Black" panose="020B0A04020102020204" pitchFamily="34" charset="0"/>
            </a:endParaRPr>
          </a:p>
        </p:txBody>
      </p:sp>
      <p:pic>
        <p:nvPicPr>
          <p:cNvPr id="9" name="Picture 4">
            <a:extLst>
              <a:ext uri="{FF2B5EF4-FFF2-40B4-BE49-F238E27FC236}">
                <a16:creationId xmlns:a16="http://schemas.microsoft.com/office/drawing/2014/main" xmlns="" id="{D49999E8-FD96-82E8-5DB4-3C6BB5F827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495"/>
          <a:stretch/>
        </p:blipFill>
        <p:spPr bwMode="auto">
          <a:xfrm>
            <a:off x="2119177" y="1148548"/>
            <a:ext cx="1435395" cy="2108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90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75AF1CA-17DF-CE9A-27B8-BD6A63B71443}"/>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7CD0C265-3CD4-2577-865C-628570049A67}"/>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DBE2D398-5FBC-8B0A-F803-57D7AD653F32}"/>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B08402CF-90F2-8ECC-7AEA-2767BD41DD22}"/>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2EE5D783-F5E4-B081-2AF7-3863143BE7E9}"/>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C9071B83-E872-93AA-04D7-E3797AA0C409}"/>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Isosceles Triangle 34">
            <a:extLst>
              <a:ext uri="{FF2B5EF4-FFF2-40B4-BE49-F238E27FC236}">
                <a16:creationId xmlns:a16="http://schemas.microsoft.com/office/drawing/2014/main" xmlns="" id="{A1FA4EEB-D103-6F2B-7381-50ABD2B21CD3}"/>
              </a:ext>
            </a:extLst>
          </p:cNvPr>
          <p:cNvSpPr/>
          <p:nvPr/>
        </p:nvSpPr>
        <p:spPr>
          <a:xfrm rot="17303866" flipH="1" flipV="1">
            <a:off x="3871815" y="2125815"/>
            <a:ext cx="2520000" cy="450000"/>
          </a:xfrm>
          <a:prstGeom prst="triangle">
            <a:avLst>
              <a:gd name="adj" fmla="val 77077"/>
            </a:avLst>
          </a:prstGeom>
          <a:gradFill>
            <a:gsLst>
              <a:gs pos="65000">
                <a:schemeClr val="accent6">
                  <a:lumMod val="50000"/>
                </a:schemeClr>
              </a:gs>
              <a:gs pos="5000">
                <a:srgbClr val="091625"/>
              </a:gs>
            </a:gsLst>
            <a:lin ang="18900000" scaled="1"/>
          </a:gradFill>
          <a:ln>
            <a:noFill/>
          </a:ln>
          <a:effectLst>
            <a:outerShdw blurRad="63500" dist="63500" sx="105000" sy="105000" algn="l"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solidFill>
                <a:schemeClr val="tx1"/>
              </a:solidFill>
            </a:endParaRPr>
          </a:p>
        </p:txBody>
      </p:sp>
      <p:sp>
        <p:nvSpPr>
          <p:cNvPr id="36" name="Isosceles Triangle 35">
            <a:extLst>
              <a:ext uri="{FF2B5EF4-FFF2-40B4-BE49-F238E27FC236}">
                <a16:creationId xmlns:a16="http://schemas.microsoft.com/office/drawing/2014/main" xmlns="" id="{2CFDC8E6-0881-2DC3-C84E-3A9175E3E69F}"/>
              </a:ext>
            </a:extLst>
          </p:cNvPr>
          <p:cNvSpPr/>
          <p:nvPr/>
        </p:nvSpPr>
        <p:spPr>
          <a:xfrm rot="20522593">
            <a:off x="2024130" y="3365505"/>
            <a:ext cx="2520000" cy="450000"/>
          </a:xfrm>
          <a:prstGeom prst="triangle">
            <a:avLst>
              <a:gd name="adj" fmla="val 77077"/>
            </a:avLst>
          </a:prstGeom>
          <a:gradFill>
            <a:gsLst>
              <a:gs pos="68000">
                <a:srgbClr val="0C9B74"/>
              </a:gs>
              <a:gs pos="5000">
                <a:srgbClr val="091625"/>
              </a:gs>
            </a:gsLst>
            <a:lin ang="18900000" scaled="1"/>
          </a:gradFill>
          <a:ln>
            <a:noFill/>
          </a:ln>
          <a:effectLst>
            <a:outerShdw blurRad="63500" dist="76200" dir="2700000" sx="105000" sy="105000" algn="tl"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solidFill>
                <a:schemeClr val="tx1"/>
              </a:solidFill>
            </a:endParaRPr>
          </a:p>
        </p:txBody>
      </p:sp>
      <p:sp>
        <p:nvSpPr>
          <p:cNvPr id="37" name="Flowchart: Terminator 36">
            <a:extLst>
              <a:ext uri="{FF2B5EF4-FFF2-40B4-BE49-F238E27FC236}">
                <a16:creationId xmlns:a16="http://schemas.microsoft.com/office/drawing/2014/main" xmlns="" id="{ADAFDB9E-964F-7602-F9E4-9A0A53099BD5}"/>
              </a:ext>
            </a:extLst>
          </p:cNvPr>
          <p:cNvSpPr/>
          <p:nvPr/>
        </p:nvSpPr>
        <p:spPr>
          <a:xfrm>
            <a:off x="4368678" y="3493147"/>
            <a:ext cx="216000" cy="2771858"/>
          </a:xfrm>
          <a:prstGeom prst="flowChartTerminator">
            <a:avLst/>
          </a:prstGeom>
          <a:solidFill>
            <a:srgbClr val="111D30"/>
          </a:solidFill>
          <a:ln>
            <a:noFill/>
          </a:ln>
          <a:effectLst>
            <a:outerShdw blurRad="63500" dist="63500" sx="105000" sy="105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Isosceles Triangle 37">
            <a:extLst>
              <a:ext uri="{FF2B5EF4-FFF2-40B4-BE49-F238E27FC236}">
                <a16:creationId xmlns:a16="http://schemas.microsoft.com/office/drawing/2014/main" xmlns="" id="{5E130E59-80EC-0AD3-BDB6-8AF24C853476}"/>
              </a:ext>
            </a:extLst>
          </p:cNvPr>
          <p:cNvSpPr/>
          <p:nvPr/>
        </p:nvSpPr>
        <p:spPr>
          <a:xfrm rot="1602448" flipH="1" flipV="1">
            <a:off x="4284177" y="3962719"/>
            <a:ext cx="2520000" cy="450000"/>
          </a:xfrm>
          <a:prstGeom prst="triangle">
            <a:avLst>
              <a:gd name="adj" fmla="val 77077"/>
            </a:avLst>
          </a:prstGeom>
          <a:gradFill>
            <a:gsLst>
              <a:gs pos="68000">
                <a:srgbClr val="55A839"/>
              </a:gs>
              <a:gs pos="5000">
                <a:srgbClr val="091625"/>
              </a:gs>
            </a:gsLst>
            <a:lin ang="18900000" scaled="1"/>
          </a:gradFill>
          <a:ln>
            <a:noFill/>
          </a:ln>
          <a:effectLst>
            <a:outerShdw blurRad="63500" dist="76200" dir="5400000" sx="105000" sy="105000" algn="t"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solidFill>
                <a:schemeClr val="tx1"/>
              </a:solidFill>
            </a:endParaRPr>
          </a:p>
        </p:txBody>
      </p:sp>
      <p:sp>
        <p:nvSpPr>
          <p:cNvPr id="40" name="Sun 39">
            <a:extLst>
              <a:ext uri="{FF2B5EF4-FFF2-40B4-BE49-F238E27FC236}">
                <a16:creationId xmlns:a16="http://schemas.microsoft.com/office/drawing/2014/main" xmlns="" id="{5CBB459E-4217-8A0B-445B-BFF605273B8F}"/>
              </a:ext>
            </a:extLst>
          </p:cNvPr>
          <p:cNvSpPr/>
          <p:nvPr/>
        </p:nvSpPr>
        <p:spPr>
          <a:xfrm>
            <a:off x="4390879" y="3313289"/>
            <a:ext cx="259527" cy="229970"/>
          </a:xfrm>
          <a:prstGeom prst="sun">
            <a:avLst/>
          </a:prstGeom>
          <a:solidFill>
            <a:srgbClr val="C00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Sun 40">
            <a:extLst>
              <a:ext uri="{FF2B5EF4-FFF2-40B4-BE49-F238E27FC236}">
                <a16:creationId xmlns:a16="http://schemas.microsoft.com/office/drawing/2014/main" xmlns="" id="{EAAADC58-BD2D-E7A3-4F06-D8F886E75E81}"/>
              </a:ext>
            </a:extLst>
          </p:cNvPr>
          <p:cNvSpPr/>
          <p:nvPr/>
        </p:nvSpPr>
        <p:spPr>
          <a:xfrm>
            <a:off x="245853" y="1092960"/>
            <a:ext cx="1440000" cy="1440000"/>
          </a:xfrm>
          <a:prstGeom prst="sun">
            <a:avLst>
              <a:gd name="adj" fmla="val 24050"/>
            </a:avLst>
          </a:prstGeom>
          <a:solidFill>
            <a:srgbClr val="EA432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TextBox 41">
            <a:extLst>
              <a:ext uri="{FF2B5EF4-FFF2-40B4-BE49-F238E27FC236}">
                <a16:creationId xmlns:a16="http://schemas.microsoft.com/office/drawing/2014/main" xmlns="" id="{86892AAC-BF8F-DB32-AC3A-E1D7A5B301A3}"/>
              </a:ext>
            </a:extLst>
          </p:cNvPr>
          <p:cNvSpPr txBox="1"/>
          <p:nvPr/>
        </p:nvSpPr>
        <p:spPr>
          <a:xfrm>
            <a:off x="577596" y="1612905"/>
            <a:ext cx="776514" cy="400110"/>
          </a:xfrm>
          <a:prstGeom prst="rect">
            <a:avLst/>
          </a:prstGeom>
          <a:noFill/>
        </p:spPr>
        <p:txBody>
          <a:bodyPr wrap="square" rtlCol="0">
            <a:spAutoFit/>
          </a:bodyPr>
          <a:lstStyle/>
          <a:p>
            <a:r>
              <a:rPr lang="en-GB" sz="2000" b="1" dirty="0">
                <a:solidFill>
                  <a:schemeClr val="bg1"/>
                </a:solidFill>
                <a:latin typeface="Aptos" panose="020B0004020202020204" pitchFamily="34" charset="0"/>
              </a:rPr>
              <a:t>SCN</a:t>
            </a:r>
            <a:endParaRPr lang="en-IN" sz="2000" b="1" dirty="0">
              <a:solidFill>
                <a:schemeClr val="bg1"/>
              </a:solidFill>
              <a:latin typeface="Aptos" panose="020B0004020202020204" pitchFamily="34" charset="0"/>
            </a:endParaRPr>
          </a:p>
        </p:txBody>
      </p:sp>
      <p:sp>
        <p:nvSpPr>
          <p:cNvPr id="47" name="Rectangle: Rounded Corners 46">
            <a:extLst>
              <a:ext uri="{FF2B5EF4-FFF2-40B4-BE49-F238E27FC236}">
                <a16:creationId xmlns:a16="http://schemas.microsoft.com/office/drawing/2014/main" xmlns="" id="{39AE769A-1BF2-E28B-A0E5-FD55520EEE16}"/>
              </a:ext>
            </a:extLst>
          </p:cNvPr>
          <p:cNvSpPr/>
          <p:nvPr/>
        </p:nvSpPr>
        <p:spPr>
          <a:xfrm>
            <a:off x="5424043" y="903512"/>
            <a:ext cx="2520000" cy="360000"/>
          </a:xfrm>
          <a:prstGeom prst="roundRect">
            <a:avLst>
              <a:gd name="adj" fmla="val 50000"/>
            </a:avLst>
          </a:prstGeom>
          <a:solidFill>
            <a:srgbClr val="FBA957"/>
          </a:solidFill>
          <a:ln>
            <a:noFill/>
          </a:ln>
          <a:effectLst>
            <a:outerShdw blurRad="63500" dist="76200" sx="105000" sy="105000" algn="l" rotWithShape="0">
              <a:prstClr val="black">
                <a:alpha val="7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rgbClr val="1F2735"/>
                </a:solidFill>
                <a:latin typeface="Aptos" panose="020B0004020202020204" pitchFamily="34" charset="0"/>
              </a:rPr>
              <a:t>assessments</a:t>
            </a:r>
          </a:p>
        </p:txBody>
      </p:sp>
      <p:sp>
        <p:nvSpPr>
          <p:cNvPr id="48" name="TextBox 47">
            <a:extLst>
              <a:ext uri="{FF2B5EF4-FFF2-40B4-BE49-F238E27FC236}">
                <a16:creationId xmlns:a16="http://schemas.microsoft.com/office/drawing/2014/main" xmlns="" id="{C47C26FD-122F-E80E-D368-10FD8592D4E1}"/>
              </a:ext>
            </a:extLst>
          </p:cNvPr>
          <p:cNvSpPr txBox="1"/>
          <p:nvPr/>
        </p:nvSpPr>
        <p:spPr>
          <a:xfrm>
            <a:off x="245852" y="60838"/>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RED FLAGS FOR RECEIVING A SHOW CAUSE NOTICE IN GST</a:t>
            </a:r>
            <a:endParaRPr lang="en-IN" sz="2500" b="1" dirty="0">
              <a:solidFill>
                <a:srgbClr val="12254A"/>
              </a:solidFill>
              <a:latin typeface="Aptos" panose="020B0004020202020204" pitchFamily="34" charset="0"/>
            </a:endParaRPr>
          </a:p>
        </p:txBody>
      </p:sp>
      <p:sp>
        <p:nvSpPr>
          <p:cNvPr id="49" name="Rectangle: Rounded Corners 48">
            <a:extLst>
              <a:ext uri="{FF2B5EF4-FFF2-40B4-BE49-F238E27FC236}">
                <a16:creationId xmlns:a16="http://schemas.microsoft.com/office/drawing/2014/main" xmlns="" id="{12DE57E2-0268-7975-781A-993B589A6A7C}"/>
              </a:ext>
            </a:extLst>
          </p:cNvPr>
          <p:cNvSpPr/>
          <p:nvPr/>
        </p:nvSpPr>
        <p:spPr>
          <a:xfrm>
            <a:off x="6824118" y="4362442"/>
            <a:ext cx="2520000" cy="360000"/>
          </a:xfrm>
          <a:prstGeom prst="roundRect">
            <a:avLst>
              <a:gd name="adj" fmla="val 50000"/>
            </a:avLst>
          </a:prstGeom>
          <a:solidFill>
            <a:srgbClr val="FCE780"/>
          </a:solidFill>
          <a:ln>
            <a:noFill/>
          </a:ln>
          <a:effectLst>
            <a:outerShdw blurRad="63500" dist="76200" sx="105000" sy="105000" algn="l" rotWithShape="0">
              <a:prstClr val="black">
                <a:alpha val="7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000" b="1" dirty="0">
                <a:solidFill>
                  <a:srgbClr val="1F2735"/>
                </a:solidFill>
                <a:latin typeface="Aptos" panose="020B0004020202020204" pitchFamily="34" charset="0"/>
              </a:rPr>
              <a:t>audits</a:t>
            </a:r>
          </a:p>
        </p:txBody>
      </p:sp>
      <p:sp>
        <p:nvSpPr>
          <p:cNvPr id="50" name="Rectangle: Rounded Corners 49">
            <a:extLst>
              <a:ext uri="{FF2B5EF4-FFF2-40B4-BE49-F238E27FC236}">
                <a16:creationId xmlns:a16="http://schemas.microsoft.com/office/drawing/2014/main" xmlns="" id="{D2BAFBB5-7558-85F9-8D05-885FF64180F0}"/>
              </a:ext>
            </a:extLst>
          </p:cNvPr>
          <p:cNvSpPr/>
          <p:nvPr/>
        </p:nvSpPr>
        <p:spPr>
          <a:xfrm>
            <a:off x="671614" y="4486172"/>
            <a:ext cx="2520000" cy="360000"/>
          </a:xfrm>
          <a:prstGeom prst="roundRect">
            <a:avLst>
              <a:gd name="adj" fmla="val 50000"/>
            </a:avLst>
          </a:prstGeom>
          <a:solidFill>
            <a:srgbClr val="FCD680"/>
          </a:solidFill>
          <a:ln>
            <a:solidFill>
              <a:srgbClr val="FCD680"/>
            </a:solidFill>
          </a:ln>
          <a:effectLst>
            <a:outerShdw blurRad="63500" dist="76200" sx="105000" sy="105000" algn="l" rotWithShape="0">
              <a:prstClr val="black">
                <a:alpha val="7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1F2735"/>
                </a:solidFill>
                <a:latin typeface="Aptos" panose="020B0004020202020204" pitchFamily="34" charset="0"/>
              </a:rPr>
              <a:t>i</a:t>
            </a:r>
            <a:r>
              <a:rPr lang="en-IN" sz="2000" b="1" dirty="0" err="1">
                <a:solidFill>
                  <a:srgbClr val="1F2735"/>
                </a:solidFill>
                <a:latin typeface="Aptos" panose="020B0004020202020204" pitchFamily="34" charset="0"/>
              </a:rPr>
              <a:t>nvestigation</a:t>
            </a:r>
            <a:r>
              <a:rPr lang="en-IN" sz="2000" b="1" dirty="0">
                <a:solidFill>
                  <a:srgbClr val="1F2735"/>
                </a:solidFill>
                <a:latin typeface="Aptos" panose="020B0004020202020204" pitchFamily="34" charset="0"/>
              </a:rPr>
              <a:t> </a:t>
            </a:r>
            <a:r>
              <a:rPr lang="en-IN" sz="1600" b="1" dirty="0">
                <a:solidFill>
                  <a:srgbClr val="1F2735"/>
                </a:solidFill>
                <a:latin typeface="Aptos" panose="020B0004020202020204" pitchFamily="34" charset="0"/>
              </a:rPr>
              <a:t>U/s. 67</a:t>
            </a:r>
          </a:p>
        </p:txBody>
      </p:sp>
      <p:sp>
        <p:nvSpPr>
          <p:cNvPr id="52" name="TextBox 51">
            <a:extLst>
              <a:ext uri="{FF2B5EF4-FFF2-40B4-BE49-F238E27FC236}">
                <a16:creationId xmlns:a16="http://schemas.microsoft.com/office/drawing/2014/main" xmlns="" id="{316ECA07-1E3C-ADDA-2669-A74E6DABC5DA}"/>
              </a:ext>
            </a:extLst>
          </p:cNvPr>
          <p:cNvSpPr txBox="1"/>
          <p:nvPr/>
        </p:nvSpPr>
        <p:spPr>
          <a:xfrm>
            <a:off x="5544177" y="1347544"/>
            <a:ext cx="5945519" cy="2356286"/>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GB" sz="2000" dirty="0">
                <a:latin typeface="Aptos" panose="020B0004020202020204" pitchFamily="34" charset="0"/>
              </a:rPr>
              <a:t>Scrutiny of returns U/s. 61 </a:t>
            </a:r>
            <a:r>
              <a:rPr lang="en-GB" sz="2000" b="1" dirty="0">
                <a:latin typeface="Aptos" panose="020B0004020202020204" pitchFamily="34" charset="0"/>
              </a:rPr>
              <a:t>Instruction No. 02/2022-GST </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Assessment of non-filers of returns U/s. 62</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Assessment of unregistered persons U/s. 63</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Summary assessment U/s. 64</a:t>
            </a:r>
          </a:p>
        </p:txBody>
      </p:sp>
      <p:sp>
        <p:nvSpPr>
          <p:cNvPr id="2" name="TextBox 1">
            <a:extLst>
              <a:ext uri="{FF2B5EF4-FFF2-40B4-BE49-F238E27FC236}">
                <a16:creationId xmlns:a16="http://schemas.microsoft.com/office/drawing/2014/main" xmlns="" id="{9ED24D69-EEBD-644C-5556-C362BB5E066B}"/>
              </a:ext>
            </a:extLst>
          </p:cNvPr>
          <p:cNvSpPr txBox="1"/>
          <p:nvPr/>
        </p:nvSpPr>
        <p:spPr>
          <a:xfrm>
            <a:off x="6897519" y="4666172"/>
            <a:ext cx="4592178" cy="972254"/>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GB" sz="2000" dirty="0">
                <a:latin typeface="Aptos" panose="020B0004020202020204" pitchFamily="34" charset="0"/>
              </a:rPr>
              <a:t>Audit by tax authorities U/s. 65</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Special audit U/s. 66</a:t>
            </a:r>
          </a:p>
        </p:txBody>
      </p:sp>
    </p:spTree>
    <p:extLst>
      <p:ext uri="{BB962C8B-B14F-4D97-AF65-F5344CB8AC3E}">
        <p14:creationId xmlns:p14="http://schemas.microsoft.com/office/powerpoint/2010/main" val="171731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926288" y="2000486"/>
            <a:ext cx="4870324" cy="861774"/>
          </a:xfrm>
          <a:prstGeom prst="rect">
            <a:avLst/>
          </a:prstGeom>
          <a:noFill/>
        </p:spPr>
        <p:txBody>
          <a:bodyPr wrap="square" rtlCol="0">
            <a:spAutoFit/>
          </a:bodyPr>
          <a:lstStyle/>
          <a:p>
            <a:r>
              <a:rPr lang="en-US" sz="5000" b="1" u="sng" dirty="0">
                <a:solidFill>
                  <a:srgbClr val="12254A"/>
                </a:solidFill>
                <a:latin typeface="Century Schoolbook" panose="02040604050505020304" pitchFamily="18" charset="0"/>
              </a:rPr>
              <a:t>SCN U/s. 73</a:t>
            </a:r>
            <a:endParaRPr lang="en-IN" sz="5000" b="1" u="sng" dirty="0">
              <a:solidFill>
                <a:srgbClr val="12254A"/>
              </a:solidFill>
              <a:latin typeface="Century Schoolbook" panose="02040604050505020304" pitchFamily="18" charset="0"/>
            </a:endParaRPr>
          </a:p>
        </p:txBody>
      </p:sp>
      <p:sp>
        <p:nvSpPr>
          <p:cNvPr id="27" name="TextBox 26">
            <a:extLst>
              <a:ext uri="{FF2B5EF4-FFF2-40B4-BE49-F238E27FC236}">
                <a16:creationId xmlns:a16="http://schemas.microsoft.com/office/drawing/2014/main" xmlns="" id="{26E01197-79F7-B3C6-D9EC-C2137CD6CF93}"/>
              </a:ext>
            </a:extLst>
          </p:cNvPr>
          <p:cNvSpPr txBox="1"/>
          <p:nvPr/>
        </p:nvSpPr>
        <p:spPr>
          <a:xfrm>
            <a:off x="5519318" y="4728383"/>
            <a:ext cx="4870324" cy="861774"/>
          </a:xfrm>
          <a:prstGeom prst="rect">
            <a:avLst/>
          </a:prstGeom>
          <a:noFill/>
        </p:spPr>
        <p:txBody>
          <a:bodyPr wrap="square" rtlCol="0">
            <a:spAutoFit/>
          </a:bodyPr>
          <a:lstStyle/>
          <a:p>
            <a:pPr algn="r"/>
            <a:r>
              <a:rPr lang="en-US" sz="5000" b="1" u="sng" dirty="0">
                <a:solidFill>
                  <a:srgbClr val="12254A"/>
                </a:solidFill>
                <a:latin typeface="Century Schoolbook" panose="02040604050505020304" pitchFamily="18" charset="0"/>
              </a:rPr>
              <a:t>SCN U/s. 74</a:t>
            </a:r>
            <a:endParaRPr lang="en-IN" sz="5000" b="1" u="sng" dirty="0">
              <a:solidFill>
                <a:srgbClr val="12254A"/>
              </a:solidFill>
              <a:latin typeface="Century Schoolbook" panose="02040604050505020304" pitchFamily="18" charset="0"/>
            </a:endParaRPr>
          </a:p>
        </p:txBody>
      </p:sp>
      <p:sp>
        <p:nvSpPr>
          <p:cNvPr id="28" name="TextBox 27">
            <a:extLst>
              <a:ext uri="{FF2B5EF4-FFF2-40B4-BE49-F238E27FC236}">
                <a16:creationId xmlns:a16="http://schemas.microsoft.com/office/drawing/2014/main" xmlns="" id="{C9B5566E-ADF9-7031-0AB2-7044E3978312}"/>
              </a:ext>
            </a:extLst>
          </p:cNvPr>
          <p:cNvSpPr txBox="1"/>
          <p:nvPr/>
        </p:nvSpPr>
        <p:spPr>
          <a:xfrm>
            <a:off x="5133398" y="3225007"/>
            <a:ext cx="1986742" cy="1015663"/>
          </a:xfrm>
          <a:prstGeom prst="rect">
            <a:avLst/>
          </a:prstGeom>
          <a:noFill/>
        </p:spPr>
        <p:txBody>
          <a:bodyPr wrap="square" rtlCol="0">
            <a:spAutoFit/>
          </a:bodyPr>
          <a:lstStyle/>
          <a:p>
            <a:r>
              <a:rPr lang="en-US" sz="6000" b="1" dirty="0">
                <a:solidFill>
                  <a:srgbClr val="FF0000"/>
                </a:solidFill>
                <a:latin typeface="Bookman Old Style" panose="02050604050505020204" pitchFamily="18" charset="0"/>
              </a:rPr>
              <a:t>V</a:t>
            </a:r>
            <a:r>
              <a:rPr lang="en-IN" sz="6000" b="1" dirty="0">
                <a:solidFill>
                  <a:srgbClr val="003EA2"/>
                </a:solidFill>
                <a:latin typeface="Bookman Old Style" panose="02050604050505020204" pitchFamily="18" charset="0"/>
              </a:rPr>
              <a:t>/</a:t>
            </a:r>
            <a:r>
              <a:rPr lang="en-US" sz="6000" b="1" dirty="0">
                <a:solidFill>
                  <a:srgbClr val="FF0000"/>
                </a:solidFill>
                <a:latin typeface="Bookman Old Style" panose="02050604050505020204" pitchFamily="18" charset="0"/>
              </a:rPr>
              <a:t>s</a:t>
            </a:r>
            <a:r>
              <a:rPr lang="en-US" sz="6000" dirty="0">
                <a:solidFill>
                  <a:srgbClr val="003EA2"/>
                </a:solidFill>
                <a:latin typeface="Bookman Old Style" panose="02050604050505020204" pitchFamily="18" charset="0"/>
              </a:rPr>
              <a:t>.</a:t>
            </a:r>
            <a:endParaRPr lang="en-IN" sz="6000" dirty="0">
              <a:solidFill>
                <a:srgbClr val="003EA2"/>
              </a:solidFill>
              <a:latin typeface="Bookman Old Style" panose="02050604050505020204" pitchFamily="18" charset="0"/>
            </a:endParaRPr>
          </a:p>
        </p:txBody>
      </p:sp>
    </p:spTree>
    <p:extLst>
      <p:ext uri="{BB962C8B-B14F-4D97-AF65-F5344CB8AC3E}">
        <p14:creationId xmlns:p14="http://schemas.microsoft.com/office/powerpoint/2010/main" val="386834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 name="Straight Connector 6">
            <a:extLst>
              <a:ext uri="{FF2B5EF4-FFF2-40B4-BE49-F238E27FC236}">
                <a16:creationId xmlns:a16="http://schemas.microsoft.com/office/drawing/2014/main" xmlns="" id="{B5C497C8-A950-AE0A-96AB-FF206EAF2BB9}"/>
              </a:ext>
            </a:extLst>
          </p:cNvPr>
          <p:cNvCxnSpPr>
            <a:cxnSpLocks/>
          </p:cNvCxnSpPr>
          <p:nvPr/>
        </p:nvCxnSpPr>
        <p:spPr>
          <a:xfrm flipH="1">
            <a:off x="6096000" y="617354"/>
            <a:ext cx="7721" cy="5576617"/>
          </a:xfrm>
          <a:prstGeom prst="line">
            <a:avLst/>
          </a:prstGeom>
          <a:ln w="762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E909D2AD-429B-68A5-3DFB-2730E951F084}"/>
              </a:ext>
            </a:extLst>
          </p:cNvPr>
          <p:cNvSpPr txBox="1"/>
          <p:nvPr/>
        </p:nvSpPr>
        <p:spPr>
          <a:xfrm>
            <a:off x="342900" y="800100"/>
            <a:ext cx="5324001" cy="400110"/>
          </a:xfrm>
          <a:prstGeom prst="rect">
            <a:avLst/>
          </a:prstGeom>
          <a:noFill/>
        </p:spPr>
        <p:txBody>
          <a:bodyPr wrap="square" rtlCol="0">
            <a:spAutoFit/>
          </a:bodyPr>
          <a:lstStyle/>
          <a:p>
            <a:pPr algn="ctr"/>
            <a:r>
              <a:rPr lang="en-GB" sz="2000" b="1" dirty="0">
                <a:latin typeface="Aptos" panose="020B0004020202020204" pitchFamily="34" charset="0"/>
              </a:rPr>
              <a:t>Section 73 of the CGST Act, 2017</a:t>
            </a:r>
            <a:endParaRPr lang="en-IN" sz="2000" b="1" dirty="0">
              <a:latin typeface="Aptos" panose="020B0004020202020204" pitchFamily="34" charset="0"/>
            </a:endParaRPr>
          </a:p>
        </p:txBody>
      </p:sp>
      <p:sp>
        <p:nvSpPr>
          <p:cNvPr id="10" name="TextBox 9">
            <a:extLst>
              <a:ext uri="{FF2B5EF4-FFF2-40B4-BE49-F238E27FC236}">
                <a16:creationId xmlns:a16="http://schemas.microsoft.com/office/drawing/2014/main" xmlns="" id="{068D0975-BA3C-BEC9-DCB1-52B597D30F76}"/>
              </a:ext>
            </a:extLst>
          </p:cNvPr>
          <p:cNvSpPr txBox="1"/>
          <p:nvPr/>
        </p:nvSpPr>
        <p:spPr>
          <a:xfrm>
            <a:off x="6458400" y="799964"/>
            <a:ext cx="5324001" cy="400110"/>
          </a:xfrm>
          <a:prstGeom prst="rect">
            <a:avLst/>
          </a:prstGeom>
          <a:noFill/>
        </p:spPr>
        <p:txBody>
          <a:bodyPr wrap="square" rtlCol="0">
            <a:spAutoFit/>
          </a:bodyPr>
          <a:lstStyle/>
          <a:p>
            <a:pPr algn="ctr"/>
            <a:r>
              <a:rPr lang="en-GB" sz="2000" b="1" dirty="0">
                <a:latin typeface="Aptos" panose="020B0004020202020204" pitchFamily="34" charset="0"/>
              </a:rPr>
              <a:t>Section 74 of the CGST Act, 2017</a:t>
            </a:r>
            <a:endParaRPr lang="en-IN" sz="2000" b="1" dirty="0">
              <a:latin typeface="Aptos" panose="020B0004020202020204" pitchFamily="34" charset="0"/>
            </a:endParaRPr>
          </a:p>
        </p:txBody>
      </p:sp>
      <p:sp>
        <p:nvSpPr>
          <p:cNvPr id="11" name="TextBox 10">
            <a:extLst>
              <a:ext uri="{FF2B5EF4-FFF2-40B4-BE49-F238E27FC236}">
                <a16:creationId xmlns:a16="http://schemas.microsoft.com/office/drawing/2014/main" xmlns="" id="{0CEDEEC0-294D-9FFD-6FD7-109F18C453C2}"/>
              </a:ext>
            </a:extLst>
          </p:cNvPr>
          <p:cNvSpPr txBox="1"/>
          <p:nvPr/>
        </p:nvSpPr>
        <p:spPr>
          <a:xfrm>
            <a:off x="209984" y="119693"/>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UNDERSTANDING THE NUANCES OF SEC. 73 &amp; SEC. 74 OF THE CGST ACT, 2017</a:t>
            </a:r>
            <a:endParaRPr lang="en-IN" sz="2500" b="1" dirty="0">
              <a:solidFill>
                <a:srgbClr val="12254A"/>
              </a:solidFill>
              <a:latin typeface="Aptos" panose="020B0004020202020204" pitchFamily="34" charset="0"/>
            </a:endParaRPr>
          </a:p>
        </p:txBody>
      </p:sp>
      <p:sp>
        <p:nvSpPr>
          <p:cNvPr id="14" name="Rectangle 3">
            <a:extLst>
              <a:ext uri="{FF2B5EF4-FFF2-40B4-BE49-F238E27FC236}">
                <a16:creationId xmlns:a16="http://schemas.microsoft.com/office/drawing/2014/main" xmlns="" id="{9CA2BBD2-1150-8FCE-C7DF-E906D47FD762}"/>
              </a:ext>
            </a:extLst>
          </p:cNvPr>
          <p:cNvSpPr>
            <a:spLocks noChangeArrowheads="1"/>
          </p:cNvSpPr>
          <p:nvPr/>
        </p:nvSpPr>
        <p:spPr bwMode="auto">
          <a:xfrm rot="10800000" flipV="1">
            <a:off x="282136" y="1148307"/>
            <a:ext cx="5459185" cy="481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APPLICATION</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50000"/>
              </a:lnSpc>
              <a:spcBef>
                <a:spcPct val="0"/>
              </a:spcBef>
              <a:spcAft>
                <a:spcPct val="0"/>
              </a:spcAft>
              <a:buClrTx/>
              <a:buSzTx/>
              <a:tabLst/>
            </a:pPr>
            <a:r>
              <a:rPr kumimoji="0" lang="en-GB" altLang="en-US" sz="2000" b="0" i="0" u="none" strike="noStrike" cap="none" normalizeH="0" baseline="0" dirty="0">
                <a:ln>
                  <a:noFill/>
                </a:ln>
                <a:solidFill>
                  <a:schemeClr val="tx1"/>
                </a:solidFill>
                <a:effectLst/>
                <a:latin typeface="Aptos" panose="020B0004020202020204" pitchFamily="34" charset="0"/>
              </a:rPr>
              <a:t>Where it appears to the proper officer</a:t>
            </a:r>
            <a:r>
              <a:rPr lang="en-US" altLang="en-US" sz="2000" dirty="0">
                <a:latin typeface="Aptos" panose="020B0004020202020204" pitchFamily="34" charset="0"/>
              </a:rPr>
              <a:t> that -</a:t>
            </a:r>
            <a:endParaRPr kumimoji="0" lang="en-US" altLang="en-US" sz="2000" b="0" i="0" u="none" strike="noStrike" cap="none" normalizeH="0" baseline="0" dirty="0">
              <a:ln>
                <a:noFill/>
              </a:ln>
              <a:solidFill>
                <a:schemeClr val="tx1"/>
              </a:solidFill>
              <a:effectLst/>
              <a:latin typeface="Aptos" panose="020B0004020202020204" pitchFamily="34" charset="0"/>
            </a:endParaRPr>
          </a:p>
          <a:p>
            <a:pPr marL="800100" lvl="1" indent="-342900" algn="just" eaLnBrk="0" fontAlgn="base" hangingPunct="0">
              <a:lnSpc>
                <a:spcPct val="150000"/>
              </a:lnSpc>
              <a:spcBef>
                <a:spcPct val="0"/>
              </a:spcBef>
              <a:spcAft>
                <a:spcPct val="0"/>
              </a:spcAft>
              <a:buFont typeface="Wingdings" panose="05000000000000000000" pitchFamily="2" charset="2"/>
              <a:buChar char="§"/>
            </a:pPr>
            <a:r>
              <a:rPr kumimoji="0" lang="en-GB" altLang="en-US" sz="2000" b="0" i="0" u="none" strike="noStrike" cap="none" normalizeH="0" baseline="0" dirty="0">
                <a:ln>
                  <a:noFill/>
                </a:ln>
                <a:solidFill>
                  <a:schemeClr val="tx1"/>
                </a:solidFill>
                <a:effectLst/>
                <a:latin typeface="Aptos" panose="020B0004020202020204" pitchFamily="34" charset="0"/>
              </a:rPr>
              <a:t>any tax has not been paid ( or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US" altLang="en-US" sz="2000" dirty="0">
                <a:latin typeface="Aptos" panose="020B0004020202020204" pitchFamily="34" charset="0"/>
              </a:rPr>
              <a:t>any tax short paid </a:t>
            </a:r>
            <a:r>
              <a:rPr kumimoji="0" lang="en-GB" altLang="en-US" sz="2000" b="0" i="0" u="none" strike="noStrike" cap="none" normalizeH="0" baseline="0" dirty="0">
                <a:ln>
                  <a:noFill/>
                </a:ln>
                <a:solidFill>
                  <a:schemeClr val="tx1"/>
                </a:solidFill>
                <a:effectLst/>
                <a:latin typeface="Aptos" panose="020B0004020202020204" pitchFamily="34" charset="0"/>
              </a:rPr>
              <a:t>( or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GB" altLang="en-US" sz="2000" dirty="0">
                <a:latin typeface="Aptos" panose="020B0004020202020204" pitchFamily="34" charset="0"/>
              </a:rPr>
              <a:t>Any tax erroneously refunded</a:t>
            </a:r>
            <a:r>
              <a:rPr lang="en-GB" altLang="en-US" sz="2000" dirty="0">
                <a:solidFill>
                  <a:srgbClr val="FF0000"/>
                </a:solidFill>
                <a:latin typeface="Aptos" panose="020B0004020202020204" pitchFamily="34" charset="0"/>
              </a:rPr>
              <a:t>,</a:t>
            </a:r>
            <a:r>
              <a:rPr lang="en-GB" altLang="en-US" sz="2000" dirty="0">
                <a:latin typeface="Aptos" panose="020B0004020202020204" pitchFamily="34" charset="0"/>
              </a:rPr>
              <a:t> ( or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GB" altLang="en-US" sz="2000" dirty="0">
                <a:latin typeface="Aptos" panose="020B0004020202020204" pitchFamily="34" charset="0"/>
              </a:rPr>
              <a:t>where input tax credit has been wrongly availed or utilised for any reason</a:t>
            </a:r>
            <a:r>
              <a:rPr lang="en-GB" altLang="en-US" sz="2000" dirty="0">
                <a:solidFill>
                  <a:srgbClr val="FF0000"/>
                </a:solidFill>
                <a:latin typeface="Aptos" panose="020B0004020202020204" pitchFamily="34" charset="0"/>
              </a:rPr>
              <a:t>,</a:t>
            </a:r>
          </a:p>
          <a:p>
            <a:pPr lvl="1" algn="just" eaLnBrk="0" fontAlgn="base" hangingPunct="0">
              <a:lnSpc>
                <a:spcPct val="150000"/>
              </a:lnSpc>
              <a:spcBef>
                <a:spcPct val="0"/>
              </a:spcBef>
              <a:spcAft>
                <a:spcPct val="0"/>
              </a:spcAft>
            </a:pPr>
            <a:r>
              <a:rPr lang="en-GB" altLang="en-US" sz="2000" dirty="0">
                <a:solidFill>
                  <a:srgbClr val="000000"/>
                </a:solidFill>
                <a:latin typeface="Aptos" panose="020B0004020202020204" pitchFamily="34" charset="0"/>
              </a:rPr>
              <a:t>other than the reason of fraud or any wilful-misstatement or suppression of facts to evade tax</a:t>
            </a:r>
          </a:p>
        </p:txBody>
      </p:sp>
      <p:sp>
        <p:nvSpPr>
          <p:cNvPr id="3" name="Rectangle 3">
            <a:extLst>
              <a:ext uri="{FF2B5EF4-FFF2-40B4-BE49-F238E27FC236}">
                <a16:creationId xmlns:a16="http://schemas.microsoft.com/office/drawing/2014/main" xmlns="" id="{12F598F5-EFAB-287F-E2AC-8B4E27F8CDE0}"/>
              </a:ext>
            </a:extLst>
          </p:cNvPr>
          <p:cNvSpPr>
            <a:spLocks noChangeArrowheads="1"/>
          </p:cNvSpPr>
          <p:nvPr/>
        </p:nvSpPr>
        <p:spPr bwMode="auto">
          <a:xfrm rot="10800000" flipV="1">
            <a:off x="6410014" y="1149337"/>
            <a:ext cx="5459185" cy="481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APPLICATION</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50000"/>
              </a:lnSpc>
              <a:spcBef>
                <a:spcPct val="0"/>
              </a:spcBef>
              <a:spcAft>
                <a:spcPct val="0"/>
              </a:spcAft>
              <a:buClrTx/>
              <a:buSzTx/>
              <a:tabLst/>
            </a:pPr>
            <a:r>
              <a:rPr kumimoji="0" lang="en-GB" altLang="en-US" sz="2000" b="0" i="0" u="none" strike="noStrike" cap="none" normalizeH="0" baseline="0" dirty="0">
                <a:ln>
                  <a:noFill/>
                </a:ln>
                <a:solidFill>
                  <a:schemeClr val="tx1"/>
                </a:solidFill>
                <a:effectLst/>
                <a:latin typeface="Aptos" panose="020B0004020202020204" pitchFamily="34" charset="0"/>
              </a:rPr>
              <a:t>Where it appears to the proper officer</a:t>
            </a:r>
            <a:r>
              <a:rPr lang="en-US" altLang="en-US" sz="2000" dirty="0">
                <a:latin typeface="Aptos" panose="020B0004020202020204" pitchFamily="34" charset="0"/>
              </a:rPr>
              <a:t> that -</a:t>
            </a:r>
            <a:endParaRPr kumimoji="0" lang="en-US" altLang="en-US" sz="2000" b="0" i="0" u="none" strike="noStrike" cap="none" normalizeH="0" baseline="0" dirty="0">
              <a:ln>
                <a:noFill/>
              </a:ln>
              <a:solidFill>
                <a:schemeClr val="tx1"/>
              </a:solidFill>
              <a:effectLst/>
              <a:latin typeface="Aptos" panose="020B0004020202020204" pitchFamily="34" charset="0"/>
            </a:endParaRPr>
          </a:p>
          <a:p>
            <a:pPr marL="800100" lvl="1" indent="-342900" algn="just" eaLnBrk="0" fontAlgn="base" hangingPunct="0">
              <a:lnSpc>
                <a:spcPct val="150000"/>
              </a:lnSpc>
              <a:spcBef>
                <a:spcPct val="0"/>
              </a:spcBef>
              <a:spcAft>
                <a:spcPct val="0"/>
              </a:spcAft>
              <a:buFont typeface="Wingdings" panose="05000000000000000000" pitchFamily="2" charset="2"/>
              <a:buChar char="§"/>
            </a:pPr>
            <a:r>
              <a:rPr kumimoji="0" lang="en-GB" altLang="en-US" sz="2000" b="0" i="0" u="none" strike="noStrike" cap="none" normalizeH="0" baseline="0" dirty="0">
                <a:ln>
                  <a:noFill/>
                </a:ln>
                <a:solidFill>
                  <a:schemeClr val="tx1"/>
                </a:solidFill>
                <a:effectLst/>
                <a:latin typeface="Aptos" panose="020B0004020202020204" pitchFamily="34" charset="0"/>
              </a:rPr>
              <a:t>any tax has not been paid ( or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US" altLang="en-US" sz="2000" dirty="0">
                <a:latin typeface="Aptos" panose="020B0004020202020204" pitchFamily="34" charset="0"/>
              </a:rPr>
              <a:t>any tax short paid </a:t>
            </a:r>
            <a:r>
              <a:rPr kumimoji="0" lang="en-GB" altLang="en-US" sz="2000" b="0" i="0" u="none" strike="noStrike" cap="none" normalizeH="0" baseline="0" dirty="0">
                <a:ln>
                  <a:noFill/>
                </a:ln>
                <a:solidFill>
                  <a:schemeClr val="tx1"/>
                </a:solidFill>
                <a:effectLst/>
                <a:latin typeface="Aptos" panose="020B0004020202020204" pitchFamily="34" charset="0"/>
              </a:rPr>
              <a:t>( or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GB" altLang="en-US" sz="2000" dirty="0">
                <a:latin typeface="Aptos" panose="020B0004020202020204" pitchFamily="34" charset="0"/>
              </a:rPr>
              <a:t>Any tax erroneously refunded ( or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GB" altLang="en-US" sz="2000" dirty="0">
                <a:latin typeface="Aptos" panose="020B0004020202020204" pitchFamily="34" charset="0"/>
              </a:rPr>
              <a:t>where input tax credit has been wrongly availed or utilised </a:t>
            </a:r>
          </a:p>
          <a:p>
            <a:pPr lvl="1" algn="just" eaLnBrk="0" fontAlgn="base" hangingPunct="0">
              <a:lnSpc>
                <a:spcPct val="150000"/>
              </a:lnSpc>
              <a:spcBef>
                <a:spcPct val="0"/>
              </a:spcBef>
              <a:spcAft>
                <a:spcPct val="0"/>
              </a:spcAft>
            </a:pPr>
            <a:r>
              <a:rPr lang="en-GB" altLang="en-US" sz="2000" dirty="0">
                <a:solidFill>
                  <a:srgbClr val="000000"/>
                </a:solidFill>
                <a:latin typeface="Aptos" panose="020B0004020202020204" pitchFamily="34" charset="0"/>
              </a:rPr>
              <a:t>by reason of fraud or any wilful-misstatement or suppression of facts to evade tax</a:t>
            </a:r>
          </a:p>
        </p:txBody>
      </p:sp>
      <p:cxnSp>
        <p:nvCxnSpPr>
          <p:cNvPr id="6" name="Straight Arrow Connector 5">
            <a:extLst>
              <a:ext uri="{FF2B5EF4-FFF2-40B4-BE49-F238E27FC236}">
                <a16:creationId xmlns:a16="http://schemas.microsoft.com/office/drawing/2014/main" xmlns="" id="{DE665FF9-8A05-E425-6A35-97DD76EA7165}"/>
              </a:ext>
            </a:extLst>
          </p:cNvPr>
          <p:cNvCxnSpPr>
            <a:cxnSpLocks/>
          </p:cNvCxnSpPr>
          <p:nvPr/>
        </p:nvCxnSpPr>
        <p:spPr>
          <a:xfrm flipH="1">
            <a:off x="4435929" y="2915947"/>
            <a:ext cx="342900" cy="504625"/>
          </a:xfrm>
          <a:prstGeom prst="straightConnector1">
            <a:avLst/>
          </a:prstGeom>
          <a:ln w="57150"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Arrow Connector 12">
            <a:extLst>
              <a:ext uri="{FF2B5EF4-FFF2-40B4-BE49-F238E27FC236}">
                <a16:creationId xmlns:a16="http://schemas.microsoft.com/office/drawing/2014/main" xmlns="" id="{E151551E-6DC2-5E71-FD08-B4C89EF97BFD}"/>
              </a:ext>
            </a:extLst>
          </p:cNvPr>
          <p:cNvCxnSpPr>
            <a:cxnSpLocks/>
          </p:cNvCxnSpPr>
          <p:nvPr/>
        </p:nvCxnSpPr>
        <p:spPr>
          <a:xfrm flipH="1">
            <a:off x="4816929" y="3853185"/>
            <a:ext cx="342900" cy="504625"/>
          </a:xfrm>
          <a:prstGeom prst="straightConnector1">
            <a:avLst/>
          </a:prstGeom>
          <a:ln w="57150"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8764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 name="Straight Connector 6">
            <a:extLst>
              <a:ext uri="{FF2B5EF4-FFF2-40B4-BE49-F238E27FC236}">
                <a16:creationId xmlns:a16="http://schemas.microsoft.com/office/drawing/2014/main" xmlns="" id="{B5C497C8-A950-AE0A-96AB-FF206EAF2BB9}"/>
              </a:ext>
            </a:extLst>
          </p:cNvPr>
          <p:cNvCxnSpPr>
            <a:cxnSpLocks/>
          </p:cNvCxnSpPr>
          <p:nvPr/>
        </p:nvCxnSpPr>
        <p:spPr>
          <a:xfrm flipH="1">
            <a:off x="6096000" y="617354"/>
            <a:ext cx="7721" cy="5576617"/>
          </a:xfrm>
          <a:prstGeom prst="line">
            <a:avLst/>
          </a:prstGeom>
          <a:ln w="762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E909D2AD-429B-68A5-3DFB-2730E951F084}"/>
              </a:ext>
            </a:extLst>
          </p:cNvPr>
          <p:cNvSpPr txBox="1"/>
          <p:nvPr/>
        </p:nvSpPr>
        <p:spPr>
          <a:xfrm>
            <a:off x="342900" y="800100"/>
            <a:ext cx="5324001" cy="400110"/>
          </a:xfrm>
          <a:prstGeom prst="rect">
            <a:avLst/>
          </a:prstGeom>
          <a:noFill/>
        </p:spPr>
        <p:txBody>
          <a:bodyPr wrap="square" rtlCol="0">
            <a:spAutoFit/>
          </a:bodyPr>
          <a:lstStyle/>
          <a:p>
            <a:pPr algn="ctr"/>
            <a:r>
              <a:rPr lang="en-GB" sz="2000" b="1" dirty="0">
                <a:latin typeface="Aptos" panose="020B0004020202020204" pitchFamily="34" charset="0"/>
              </a:rPr>
              <a:t>Section 73 of the CGST Act, 2017</a:t>
            </a:r>
            <a:endParaRPr lang="en-IN" sz="2000" b="1" dirty="0">
              <a:latin typeface="Aptos" panose="020B0004020202020204" pitchFamily="34" charset="0"/>
            </a:endParaRPr>
          </a:p>
        </p:txBody>
      </p:sp>
      <p:sp>
        <p:nvSpPr>
          <p:cNvPr id="10" name="TextBox 9">
            <a:extLst>
              <a:ext uri="{FF2B5EF4-FFF2-40B4-BE49-F238E27FC236}">
                <a16:creationId xmlns:a16="http://schemas.microsoft.com/office/drawing/2014/main" xmlns="" id="{068D0975-BA3C-BEC9-DCB1-52B597D30F76}"/>
              </a:ext>
            </a:extLst>
          </p:cNvPr>
          <p:cNvSpPr txBox="1"/>
          <p:nvPr/>
        </p:nvSpPr>
        <p:spPr>
          <a:xfrm>
            <a:off x="6458400" y="799964"/>
            <a:ext cx="5324001" cy="400110"/>
          </a:xfrm>
          <a:prstGeom prst="rect">
            <a:avLst/>
          </a:prstGeom>
          <a:noFill/>
        </p:spPr>
        <p:txBody>
          <a:bodyPr wrap="square" rtlCol="0">
            <a:spAutoFit/>
          </a:bodyPr>
          <a:lstStyle/>
          <a:p>
            <a:pPr algn="ctr"/>
            <a:r>
              <a:rPr lang="en-GB" sz="2000" b="1" dirty="0">
                <a:latin typeface="Aptos" panose="020B0004020202020204" pitchFamily="34" charset="0"/>
              </a:rPr>
              <a:t>Section 74 of the CGST Act, 2017</a:t>
            </a:r>
            <a:endParaRPr lang="en-IN" sz="2000" b="1" dirty="0">
              <a:latin typeface="Aptos" panose="020B0004020202020204" pitchFamily="34" charset="0"/>
            </a:endParaRPr>
          </a:p>
        </p:txBody>
      </p:sp>
      <p:sp>
        <p:nvSpPr>
          <p:cNvPr id="11" name="TextBox 10">
            <a:extLst>
              <a:ext uri="{FF2B5EF4-FFF2-40B4-BE49-F238E27FC236}">
                <a16:creationId xmlns:a16="http://schemas.microsoft.com/office/drawing/2014/main" xmlns="" id="{0CEDEEC0-294D-9FFD-6FD7-109F18C453C2}"/>
              </a:ext>
            </a:extLst>
          </p:cNvPr>
          <p:cNvSpPr txBox="1"/>
          <p:nvPr/>
        </p:nvSpPr>
        <p:spPr>
          <a:xfrm>
            <a:off x="209984" y="119693"/>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UNDERSTANDING THE NUANCES OF SEC. 73 &amp; SEC. 74 OF THE CGST ACT, 2017</a:t>
            </a:r>
            <a:endParaRPr lang="en-IN" sz="2500" b="1" dirty="0">
              <a:solidFill>
                <a:srgbClr val="12254A"/>
              </a:solidFill>
              <a:latin typeface="Aptos" panose="020B0004020202020204" pitchFamily="34" charset="0"/>
            </a:endParaRPr>
          </a:p>
        </p:txBody>
      </p:sp>
      <p:sp>
        <p:nvSpPr>
          <p:cNvPr id="14" name="Rectangle 3">
            <a:extLst>
              <a:ext uri="{FF2B5EF4-FFF2-40B4-BE49-F238E27FC236}">
                <a16:creationId xmlns:a16="http://schemas.microsoft.com/office/drawing/2014/main" xmlns="" id="{9CA2BBD2-1150-8FCE-C7DF-E906D47FD762}"/>
              </a:ext>
            </a:extLst>
          </p:cNvPr>
          <p:cNvSpPr>
            <a:spLocks noChangeArrowheads="1"/>
          </p:cNvSpPr>
          <p:nvPr/>
        </p:nvSpPr>
        <p:spPr bwMode="auto">
          <a:xfrm rot="10800000" flipV="1">
            <a:off x="282136" y="1271244"/>
            <a:ext cx="5459185" cy="2048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TIME LIMIT FOR ORDER</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50000"/>
              </a:lnSpc>
              <a:spcBef>
                <a:spcPct val="0"/>
              </a:spcBef>
              <a:spcAft>
                <a:spcPct val="0"/>
              </a:spcAft>
              <a:buClrTx/>
              <a:buSzTx/>
              <a:tabLst/>
            </a:pPr>
            <a:r>
              <a:rPr lang="en-GB" altLang="en-US" sz="2000" dirty="0">
                <a:latin typeface="Aptos" panose="020B0004020202020204" pitchFamily="34" charset="0"/>
              </a:rPr>
              <a:t>W</a:t>
            </a:r>
            <a:r>
              <a:rPr kumimoji="0" lang="en-GB" altLang="en-US" sz="2000" b="0" i="0" u="none" strike="noStrike" cap="none" normalizeH="0" baseline="0" dirty="0">
                <a:ln>
                  <a:noFill/>
                </a:ln>
                <a:solidFill>
                  <a:schemeClr val="tx1"/>
                </a:solidFill>
                <a:effectLst/>
                <a:latin typeface="Aptos" panose="020B0004020202020204" pitchFamily="34" charset="0"/>
              </a:rPr>
              <a:t>ithin a period of </a:t>
            </a:r>
            <a:r>
              <a:rPr kumimoji="0" lang="en-GB" altLang="en-US" sz="2000" b="1" i="0" u="none" strike="noStrike" cap="none" normalizeH="0" baseline="0" dirty="0">
                <a:ln>
                  <a:noFill/>
                </a:ln>
                <a:solidFill>
                  <a:srgbClr val="FF0000"/>
                </a:solidFill>
                <a:effectLst/>
                <a:latin typeface="Aptos" panose="020B0004020202020204" pitchFamily="34" charset="0"/>
              </a:rPr>
              <a:t>THREE YEARS </a:t>
            </a:r>
            <a:r>
              <a:rPr kumimoji="0" lang="en-GB" altLang="en-US" sz="2000" b="0" i="0" u="none" strike="noStrike" cap="none" normalizeH="0" baseline="0" dirty="0">
                <a:ln>
                  <a:noFill/>
                </a:ln>
                <a:solidFill>
                  <a:schemeClr val="tx1"/>
                </a:solidFill>
                <a:effectLst/>
                <a:latin typeface="Aptos" panose="020B0004020202020204" pitchFamily="34" charset="0"/>
              </a:rPr>
              <a:t>from the due date for furnishing of annual return for the financial year.</a:t>
            </a:r>
            <a:endParaRPr kumimoji="0" lang="en-US" altLang="en-US" sz="2000" b="0" i="0" u="none" strike="noStrike" cap="none" normalizeH="0" baseline="0" dirty="0">
              <a:ln>
                <a:noFill/>
              </a:ln>
              <a:solidFill>
                <a:schemeClr val="tx1"/>
              </a:solidFill>
              <a:effectLst/>
              <a:latin typeface="Aptos" panose="020B0004020202020204" pitchFamily="34" charset="0"/>
            </a:endParaRPr>
          </a:p>
        </p:txBody>
      </p:sp>
      <p:sp>
        <p:nvSpPr>
          <p:cNvPr id="3" name="Rectangle 3">
            <a:extLst>
              <a:ext uri="{FF2B5EF4-FFF2-40B4-BE49-F238E27FC236}">
                <a16:creationId xmlns:a16="http://schemas.microsoft.com/office/drawing/2014/main" xmlns="" id="{12F598F5-EFAB-287F-E2AC-8B4E27F8CDE0}"/>
              </a:ext>
            </a:extLst>
          </p:cNvPr>
          <p:cNvSpPr>
            <a:spLocks noChangeArrowheads="1"/>
          </p:cNvSpPr>
          <p:nvPr/>
        </p:nvSpPr>
        <p:spPr bwMode="auto">
          <a:xfrm rot="10800000" flipV="1">
            <a:off x="6354093" y="1229078"/>
            <a:ext cx="5459185" cy="2048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TIME LIMIT FOR ORDER</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50000"/>
              </a:lnSpc>
              <a:spcBef>
                <a:spcPct val="0"/>
              </a:spcBef>
              <a:spcAft>
                <a:spcPct val="0"/>
              </a:spcAft>
              <a:buClrTx/>
              <a:buSzTx/>
              <a:tabLst/>
            </a:pPr>
            <a:r>
              <a:rPr lang="en-GB" altLang="en-US" sz="2000" dirty="0">
                <a:latin typeface="Aptos" panose="020B0004020202020204" pitchFamily="34" charset="0"/>
              </a:rPr>
              <a:t>W</a:t>
            </a:r>
            <a:r>
              <a:rPr kumimoji="0" lang="en-GB" altLang="en-US" sz="2000" b="0" i="0" u="none" strike="noStrike" cap="none" normalizeH="0" baseline="0" dirty="0">
                <a:ln>
                  <a:noFill/>
                </a:ln>
                <a:solidFill>
                  <a:schemeClr val="tx1"/>
                </a:solidFill>
                <a:effectLst/>
                <a:latin typeface="Aptos" panose="020B0004020202020204" pitchFamily="34" charset="0"/>
              </a:rPr>
              <a:t>ithin a period of </a:t>
            </a:r>
            <a:r>
              <a:rPr kumimoji="0" lang="en-GB" altLang="en-US" sz="2000" b="1" i="0" u="none" strike="noStrike" cap="none" normalizeH="0" baseline="0" dirty="0">
                <a:ln>
                  <a:noFill/>
                </a:ln>
                <a:solidFill>
                  <a:srgbClr val="FF0000"/>
                </a:solidFill>
                <a:effectLst/>
                <a:latin typeface="Aptos" panose="020B0004020202020204" pitchFamily="34" charset="0"/>
              </a:rPr>
              <a:t>FIVE YEARS </a:t>
            </a:r>
            <a:r>
              <a:rPr kumimoji="0" lang="en-GB" altLang="en-US" sz="2000" b="0" i="0" u="none" strike="noStrike" cap="none" normalizeH="0" baseline="0" dirty="0">
                <a:ln>
                  <a:noFill/>
                </a:ln>
                <a:solidFill>
                  <a:schemeClr val="tx1"/>
                </a:solidFill>
                <a:effectLst/>
                <a:latin typeface="Aptos" panose="020B0004020202020204" pitchFamily="34" charset="0"/>
              </a:rPr>
              <a:t>from the due date for furnishing of annual return for the financial year.</a:t>
            </a:r>
            <a:endParaRPr kumimoji="0" lang="en-US" altLang="en-US" sz="2000" b="0" i="0" u="none" strike="noStrike" cap="none" normalizeH="0" baseline="0" dirty="0">
              <a:ln>
                <a:noFill/>
              </a:ln>
              <a:solidFill>
                <a:schemeClr val="tx1"/>
              </a:solidFill>
              <a:effectLst/>
              <a:latin typeface="Aptos" panose="020B0004020202020204" pitchFamily="34" charset="0"/>
            </a:endParaRPr>
          </a:p>
        </p:txBody>
      </p:sp>
      <p:sp>
        <p:nvSpPr>
          <p:cNvPr id="2" name="Rectangle 3">
            <a:extLst>
              <a:ext uri="{FF2B5EF4-FFF2-40B4-BE49-F238E27FC236}">
                <a16:creationId xmlns:a16="http://schemas.microsoft.com/office/drawing/2014/main" xmlns="" id="{25995112-3338-2FA0-7EAE-D9E28416D414}"/>
              </a:ext>
            </a:extLst>
          </p:cNvPr>
          <p:cNvSpPr>
            <a:spLocks noChangeArrowheads="1"/>
          </p:cNvSpPr>
          <p:nvPr/>
        </p:nvSpPr>
        <p:spPr bwMode="auto">
          <a:xfrm rot="10800000" flipV="1">
            <a:off x="342900" y="3793436"/>
            <a:ext cx="5459185" cy="1586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TIME LIMIT FOR NOTICE</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50000"/>
              </a:lnSpc>
              <a:spcBef>
                <a:spcPct val="0"/>
              </a:spcBef>
              <a:spcAft>
                <a:spcPct val="0"/>
              </a:spcAft>
              <a:buClrTx/>
              <a:buSzTx/>
              <a:tabLst/>
            </a:pPr>
            <a:r>
              <a:rPr lang="en-GB" altLang="en-US" sz="2000" dirty="0">
                <a:latin typeface="Aptos" panose="020B0004020202020204" pitchFamily="34" charset="0"/>
              </a:rPr>
              <a:t>…. at least </a:t>
            </a:r>
            <a:r>
              <a:rPr lang="en-GB" altLang="en-US" sz="2000" b="1" dirty="0">
                <a:solidFill>
                  <a:srgbClr val="FF0000"/>
                </a:solidFill>
                <a:latin typeface="Aptos" panose="020B0004020202020204" pitchFamily="34" charset="0"/>
              </a:rPr>
              <a:t>THREE MONTHS</a:t>
            </a:r>
            <a:r>
              <a:rPr lang="en-GB" altLang="en-US" sz="2000" dirty="0">
                <a:latin typeface="Aptos" panose="020B0004020202020204" pitchFamily="34" charset="0"/>
              </a:rPr>
              <a:t> prior to the time limit specified for issuance of order</a:t>
            </a:r>
            <a:r>
              <a:rPr kumimoji="0" lang="en-GB" altLang="en-US" sz="2000" b="0" i="0" u="none" strike="noStrike" cap="none" normalizeH="0" baseline="0" dirty="0">
                <a:ln>
                  <a:noFill/>
                </a:ln>
                <a:solidFill>
                  <a:schemeClr val="tx1"/>
                </a:solidFill>
                <a:effectLst/>
                <a:latin typeface="Aptos" panose="020B0004020202020204" pitchFamily="34" charset="0"/>
              </a:rPr>
              <a:t>.</a:t>
            </a:r>
            <a:endParaRPr kumimoji="0" lang="en-US" altLang="en-US" sz="2000" b="0" i="0" u="none" strike="noStrike" cap="none" normalizeH="0" baseline="0" dirty="0">
              <a:ln>
                <a:noFill/>
              </a:ln>
              <a:solidFill>
                <a:schemeClr val="tx1"/>
              </a:solidFill>
              <a:effectLst/>
              <a:latin typeface="Aptos" panose="020B0004020202020204" pitchFamily="34" charset="0"/>
            </a:endParaRPr>
          </a:p>
        </p:txBody>
      </p:sp>
      <p:sp>
        <p:nvSpPr>
          <p:cNvPr id="4" name="Rectangle 3">
            <a:extLst>
              <a:ext uri="{FF2B5EF4-FFF2-40B4-BE49-F238E27FC236}">
                <a16:creationId xmlns:a16="http://schemas.microsoft.com/office/drawing/2014/main" xmlns="" id="{A836B314-E019-F9B4-AFD3-2B6836F35C51}"/>
              </a:ext>
            </a:extLst>
          </p:cNvPr>
          <p:cNvSpPr>
            <a:spLocks noChangeArrowheads="1"/>
          </p:cNvSpPr>
          <p:nvPr/>
        </p:nvSpPr>
        <p:spPr bwMode="auto">
          <a:xfrm rot="10800000" flipV="1">
            <a:off x="6354092" y="3693372"/>
            <a:ext cx="5459185" cy="1586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TIME LIMIT FOR NOTICE</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50000"/>
              </a:lnSpc>
              <a:spcBef>
                <a:spcPct val="0"/>
              </a:spcBef>
              <a:spcAft>
                <a:spcPct val="0"/>
              </a:spcAft>
              <a:buClrTx/>
              <a:buSzTx/>
              <a:tabLst/>
            </a:pPr>
            <a:r>
              <a:rPr lang="en-GB" altLang="en-US" sz="2000" dirty="0">
                <a:latin typeface="Aptos" panose="020B0004020202020204" pitchFamily="34" charset="0"/>
              </a:rPr>
              <a:t>…. at least </a:t>
            </a:r>
            <a:r>
              <a:rPr lang="en-GB" altLang="en-US" sz="2000" b="1" dirty="0">
                <a:solidFill>
                  <a:srgbClr val="FF0000"/>
                </a:solidFill>
                <a:latin typeface="Aptos" panose="020B0004020202020204" pitchFamily="34" charset="0"/>
              </a:rPr>
              <a:t>SIX MONTHS</a:t>
            </a:r>
            <a:r>
              <a:rPr lang="en-GB" altLang="en-US" sz="2000" dirty="0">
                <a:latin typeface="Aptos" panose="020B0004020202020204" pitchFamily="34" charset="0"/>
              </a:rPr>
              <a:t> prior to the time limit specified for issuance of order</a:t>
            </a:r>
            <a:r>
              <a:rPr kumimoji="0" lang="en-GB" altLang="en-US" sz="2000" b="0" i="0" u="none" strike="noStrike" cap="none" normalizeH="0" baseline="0" dirty="0">
                <a:ln>
                  <a:noFill/>
                </a:ln>
                <a:solidFill>
                  <a:schemeClr val="tx1"/>
                </a:solidFill>
                <a:effectLst/>
                <a:latin typeface="Aptos" panose="020B0004020202020204" pitchFamily="34" charset="0"/>
              </a:rPr>
              <a:t>.</a:t>
            </a:r>
            <a:endParaRPr kumimoji="0" lang="en-US" altLang="en-US" sz="2000" b="0" i="0" u="none" strike="noStrike" cap="none" normalizeH="0" baseline="0" dirty="0">
              <a:ln>
                <a:noFill/>
              </a:ln>
              <a:solidFill>
                <a:schemeClr val="tx1"/>
              </a:solidFill>
              <a:effectLst/>
              <a:latin typeface="Aptos" panose="020B0004020202020204" pitchFamily="34" charset="0"/>
            </a:endParaRPr>
          </a:p>
        </p:txBody>
      </p:sp>
    </p:spTree>
    <p:extLst>
      <p:ext uri="{BB962C8B-B14F-4D97-AF65-F5344CB8AC3E}">
        <p14:creationId xmlns:p14="http://schemas.microsoft.com/office/powerpoint/2010/main" val="333557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 name="Straight Connector 6">
            <a:extLst>
              <a:ext uri="{FF2B5EF4-FFF2-40B4-BE49-F238E27FC236}">
                <a16:creationId xmlns:a16="http://schemas.microsoft.com/office/drawing/2014/main" xmlns="" id="{B5C497C8-A950-AE0A-96AB-FF206EAF2BB9}"/>
              </a:ext>
            </a:extLst>
          </p:cNvPr>
          <p:cNvCxnSpPr>
            <a:cxnSpLocks/>
          </p:cNvCxnSpPr>
          <p:nvPr/>
        </p:nvCxnSpPr>
        <p:spPr>
          <a:xfrm flipH="1">
            <a:off x="6096000" y="617354"/>
            <a:ext cx="7721" cy="5576617"/>
          </a:xfrm>
          <a:prstGeom prst="line">
            <a:avLst/>
          </a:prstGeom>
          <a:ln w="762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E909D2AD-429B-68A5-3DFB-2730E951F084}"/>
              </a:ext>
            </a:extLst>
          </p:cNvPr>
          <p:cNvSpPr txBox="1"/>
          <p:nvPr/>
        </p:nvSpPr>
        <p:spPr>
          <a:xfrm>
            <a:off x="342900" y="800100"/>
            <a:ext cx="5324001" cy="400110"/>
          </a:xfrm>
          <a:prstGeom prst="rect">
            <a:avLst/>
          </a:prstGeom>
          <a:noFill/>
        </p:spPr>
        <p:txBody>
          <a:bodyPr wrap="square" rtlCol="0">
            <a:spAutoFit/>
          </a:bodyPr>
          <a:lstStyle/>
          <a:p>
            <a:pPr algn="ctr"/>
            <a:r>
              <a:rPr lang="en-GB" sz="2000" b="1" dirty="0">
                <a:latin typeface="Aptos" panose="020B0004020202020204" pitchFamily="34" charset="0"/>
              </a:rPr>
              <a:t>Section 73 of the CGST Act, 2017</a:t>
            </a:r>
            <a:endParaRPr lang="en-IN" sz="2000" b="1" dirty="0">
              <a:latin typeface="Aptos" panose="020B0004020202020204" pitchFamily="34" charset="0"/>
            </a:endParaRPr>
          </a:p>
        </p:txBody>
      </p:sp>
      <p:sp>
        <p:nvSpPr>
          <p:cNvPr id="10" name="TextBox 9">
            <a:extLst>
              <a:ext uri="{FF2B5EF4-FFF2-40B4-BE49-F238E27FC236}">
                <a16:creationId xmlns:a16="http://schemas.microsoft.com/office/drawing/2014/main" xmlns="" id="{068D0975-BA3C-BEC9-DCB1-52B597D30F76}"/>
              </a:ext>
            </a:extLst>
          </p:cNvPr>
          <p:cNvSpPr txBox="1"/>
          <p:nvPr/>
        </p:nvSpPr>
        <p:spPr>
          <a:xfrm>
            <a:off x="6458400" y="799964"/>
            <a:ext cx="5324001" cy="400110"/>
          </a:xfrm>
          <a:prstGeom prst="rect">
            <a:avLst/>
          </a:prstGeom>
          <a:noFill/>
        </p:spPr>
        <p:txBody>
          <a:bodyPr wrap="square" rtlCol="0">
            <a:spAutoFit/>
          </a:bodyPr>
          <a:lstStyle/>
          <a:p>
            <a:pPr algn="ctr"/>
            <a:r>
              <a:rPr lang="en-GB" sz="2000" b="1" dirty="0">
                <a:latin typeface="Aptos" panose="020B0004020202020204" pitchFamily="34" charset="0"/>
              </a:rPr>
              <a:t>Section 74 of the CGST Act, 2017</a:t>
            </a:r>
            <a:endParaRPr lang="en-IN" sz="2000" b="1" dirty="0">
              <a:latin typeface="Aptos" panose="020B0004020202020204" pitchFamily="34" charset="0"/>
            </a:endParaRPr>
          </a:p>
        </p:txBody>
      </p:sp>
      <p:sp>
        <p:nvSpPr>
          <p:cNvPr id="11" name="TextBox 10">
            <a:extLst>
              <a:ext uri="{FF2B5EF4-FFF2-40B4-BE49-F238E27FC236}">
                <a16:creationId xmlns:a16="http://schemas.microsoft.com/office/drawing/2014/main" xmlns="" id="{0CEDEEC0-294D-9FFD-6FD7-109F18C453C2}"/>
              </a:ext>
            </a:extLst>
          </p:cNvPr>
          <p:cNvSpPr txBox="1"/>
          <p:nvPr/>
        </p:nvSpPr>
        <p:spPr>
          <a:xfrm>
            <a:off x="209984" y="119693"/>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UNDERSTANDING THE NUANCES OF SEC. 73 &amp; SEC. 74 OF THE CGST ACT, 2017</a:t>
            </a:r>
            <a:endParaRPr lang="en-IN" sz="2500" b="1" dirty="0">
              <a:solidFill>
                <a:srgbClr val="12254A"/>
              </a:solidFill>
              <a:latin typeface="Aptos" panose="020B0004020202020204" pitchFamily="34" charset="0"/>
            </a:endParaRPr>
          </a:p>
        </p:txBody>
      </p:sp>
      <p:sp>
        <p:nvSpPr>
          <p:cNvPr id="14" name="Rectangle 3">
            <a:extLst>
              <a:ext uri="{FF2B5EF4-FFF2-40B4-BE49-F238E27FC236}">
                <a16:creationId xmlns:a16="http://schemas.microsoft.com/office/drawing/2014/main" xmlns="" id="{9CA2BBD2-1150-8FCE-C7DF-E906D47FD762}"/>
              </a:ext>
            </a:extLst>
          </p:cNvPr>
          <p:cNvSpPr>
            <a:spLocks noChangeArrowheads="1"/>
          </p:cNvSpPr>
          <p:nvPr/>
        </p:nvSpPr>
        <p:spPr bwMode="auto">
          <a:xfrm rot="10800000" flipV="1">
            <a:off x="322801" y="1200074"/>
            <a:ext cx="5459185" cy="435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PENALTY</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GB" altLang="en-US" sz="2000" b="0" i="0" u="none" strike="noStrike" cap="none" normalizeH="0" baseline="0" dirty="0">
                <a:ln>
                  <a:noFill/>
                </a:ln>
                <a:solidFill>
                  <a:schemeClr val="tx1"/>
                </a:solidFill>
                <a:effectLst/>
                <a:latin typeface="Aptos" panose="020B0004020202020204" pitchFamily="34" charset="0"/>
              </a:rPr>
              <a:t>…….pays the said tax </a:t>
            </a:r>
            <a:r>
              <a:rPr kumimoji="0" lang="en-GB" altLang="en-US" sz="2000" b="1" i="0" u="sng" strike="noStrike" cap="none" normalizeH="0" baseline="0" dirty="0">
                <a:ln>
                  <a:noFill/>
                </a:ln>
                <a:solidFill>
                  <a:schemeClr val="tx1"/>
                </a:solidFill>
                <a:effectLst/>
                <a:latin typeface="Aptos" panose="020B0004020202020204" pitchFamily="34" charset="0"/>
              </a:rPr>
              <a:t>along with </a:t>
            </a:r>
            <a:r>
              <a:rPr kumimoji="0" lang="en-GB" altLang="en-US" sz="2000" b="0" i="0" u="none" strike="noStrike" cap="none" normalizeH="0" baseline="0" dirty="0">
                <a:ln>
                  <a:noFill/>
                </a:ln>
                <a:solidFill>
                  <a:schemeClr val="tx1"/>
                </a:solidFill>
                <a:effectLst/>
                <a:latin typeface="Aptos" panose="020B0004020202020204" pitchFamily="34" charset="0"/>
              </a:rPr>
              <a:t>interest</a:t>
            </a:r>
            <a:r>
              <a:rPr lang="en-US" altLang="en-US" sz="2000" dirty="0">
                <a:latin typeface="Aptos" panose="020B0004020202020204" pitchFamily="34" charset="0"/>
              </a:rPr>
              <a:t> within </a:t>
            </a:r>
            <a:r>
              <a:rPr lang="en-US" altLang="en-US" sz="2000" b="1" dirty="0">
                <a:solidFill>
                  <a:srgbClr val="FF0000"/>
                </a:solidFill>
                <a:latin typeface="Aptos" panose="020B0004020202020204" pitchFamily="34" charset="0"/>
              </a:rPr>
              <a:t>THIRTY DAYS </a:t>
            </a:r>
            <a:r>
              <a:rPr lang="en-US" altLang="en-US" sz="2000" dirty="0">
                <a:latin typeface="Aptos" panose="020B0004020202020204" pitchFamily="34" charset="0"/>
              </a:rPr>
              <a:t>of </a:t>
            </a:r>
            <a:r>
              <a:rPr lang="en-US" altLang="en-US" sz="2000" dirty="0" err="1">
                <a:latin typeface="Aptos" panose="020B0004020202020204" pitchFamily="34" charset="0"/>
              </a:rPr>
              <a:t>DoC</a:t>
            </a:r>
            <a:r>
              <a:rPr lang="en-US" altLang="en-US" sz="2000" dirty="0">
                <a:latin typeface="Aptos" panose="020B0004020202020204" pitchFamily="34" charset="0"/>
              </a:rPr>
              <a:t> of SCN = </a:t>
            </a:r>
            <a:r>
              <a:rPr lang="en-US" altLang="en-US" sz="2000" b="1" dirty="0">
                <a:solidFill>
                  <a:srgbClr val="FF0000"/>
                </a:solidFill>
                <a:latin typeface="Aptos" panose="020B0004020202020204" pitchFamily="34" charset="0"/>
              </a:rPr>
              <a:t>No PENALTY.</a:t>
            </a:r>
          </a:p>
          <a:p>
            <a:pPr marR="0" lvl="0" algn="just" defTabSz="914400" rtl="0" eaLnBrk="0" fontAlgn="base" latinLnBrk="0" hangingPunct="0">
              <a:lnSpc>
                <a:spcPct val="150000"/>
              </a:lnSpc>
              <a:spcBef>
                <a:spcPct val="0"/>
              </a:spcBef>
              <a:spcAft>
                <a:spcPct val="0"/>
              </a:spcAft>
              <a:buClrTx/>
              <a:buSzTx/>
              <a:tabLst/>
            </a:pPr>
            <a:endParaRPr kumimoji="0" lang="en-US" altLang="en-US" sz="2000" b="1" i="0" u="none" strike="noStrike" cap="none" normalizeH="0" baseline="0" dirty="0">
              <a:ln>
                <a:noFill/>
              </a:ln>
              <a:solidFill>
                <a:srgbClr val="FF0000"/>
              </a:solidFill>
              <a:effectLst/>
              <a:latin typeface="Aptos" panose="020B00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lang="en-US" altLang="en-US" sz="2000" b="1" dirty="0">
                <a:solidFill>
                  <a:srgbClr val="FF0000"/>
                </a:solidFill>
                <a:latin typeface="Aptos" panose="020B0004020202020204" pitchFamily="34" charset="0"/>
              </a:rPr>
              <a:t>OTHER CASES PENALTY </a:t>
            </a:r>
            <a:r>
              <a:rPr lang="en-US" altLang="en-US" sz="2000" dirty="0">
                <a:latin typeface="Aptos" panose="020B0004020202020204" pitchFamily="34" charset="0"/>
              </a:rPr>
              <a:t>is</a:t>
            </a:r>
            <a:r>
              <a:rPr lang="en-US" altLang="en-US" sz="2000" b="1" dirty="0">
                <a:latin typeface="Aptos" panose="020B0004020202020204" pitchFamily="34" charset="0"/>
              </a:rPr>
              <a:t>: </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kumimoji="0" lang="en-US" altLang="en-US" sz="2000" b="1" i="0" u="none" strike="noStrike" cap="none" normalizeH="0" baseline="0" dirty="0">
                <a:ln>
                  <a:noFill/>
                </a:ln>
                <a:effectLst/>
                <a:latin typeface="Aptos" panose="020B0004020202020204" pitchFamily="34" charset="0"/>
              </a:rPr>
              <a:t>Rs. 10,000.00</a:t>
            </a:r>
          </a:p>
          <a:p>
            <a:pPr marL="800100" lvl="1" indent="-342900" algn="just" eaLnBrk="0" fontAlgn="base" hangingPunct="0">
              <a:lnSpc>
                <a:spcPct val="150000"/>
              </a:lnSpc>
              <a:spcBef>
                <a:spcPct val="0"/>
              </a:spcBef>
              <a:spcAft>
                <a:spcPct val="0"/>
              </a:spcAft>
              <a:buFont typeface="Wingdings" panose="05000000000000000000" pitchFamily="2" charset="2"/>
              <a:buChar char="§"/>
            </a:pPr>
            <a:r>
              <a:rPr lang="en-US" altLang="en-US" sz="2000" b="1" dirty="0">
                <a:latin typeface="Aptos" panose="020B0004020202020204" pitchFamily="34" charset="0"/>
              </a:rPr>
              <a:t>10% of the Tax demanded in the notice.</a:t>
            </a:r>
            <a:endParaRPr kumimoji="0" lang="en-US" altLang="en-US" sz="2000" b="1" i="0" u="none" strike="noStrike" cap="none" normalizeH="0" baseline="0" dirty="0">
              <a:ln>
                <a:noFill/>
              </a:ln>
              <a:effectLst/>
              <a:latin typeface="Aptos" panose="020B0004020202020204" pitchFamily="34" charset="0"/>
            </a:endParaRPr>
          </a:p>
        </p:txBody>
      </p:sp>
      <p:sp>
        <p:nvSpPr>
          <p:cNvPr id="3" name="Rectangle 3">
            <a:extLst>
              <a:ext uri="{FF2B5EF4-FFF2-40B4-BE49-F238E27FC236}">
                <a16:creationId xmlns:a16="http://schemas.microsoft.com/office/drawing/2014/main" xmlns="" id="{12F598F5-EFAB-287F-E2AC-8B4E27F8CDE0}"/>
              </a:ext>
            </a:extLst>
          </p:cNvPr>
          <p:cNvSpPr>
            <a:spLocks noChangeArrowheads="1"/>
          </p:cNvSpPr>
          <p:nvPr/>
        </p:nvSpPr>
        <p:spPr bwMode="auto">
          <a:xfrm rot="10800000" flipV="1">
            <a:off x="6410014" y="1149339"/>
            <a:ext cx="5459185" cy="481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2000" b="1" u="sng" dirty="0">
                <a:latin typeface="Aptos" panose="020B0004020202020204" pitchFamily="34" charset="0"/>
              </a:rPr>
              <a:t>PENALTY</a:t>
            </a:r>
            <a:r>
              <a:rPr lang="en-US" altLang="en-US" sz="2000" b="1" dirty="0">
                <a:latin typeface="Aptos" panose="020B0004020202020204" pitchFamily="34" charset="0"/>
              </a:rPr>
              <a:t>:</a:t>
            </a:r>
            <a:endParaRPr kumimoji="0" lang="en-US" altLang="en-US" sz="2000" b="1" i="0" u="none" strike="noStrike" cap="none" normalizeH="0" baseline="0" dirty="0">
              <a:ln>
                <a:noFill/>
              </a:ln>
              <a:solidFill>
                <a:schemeClr val="tx1"/>
              </a:solidFill>
              <a:effectLst/>
              <a:latin typeface="Aptos" panose="020B00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en-GB" altLang="en-US" sz="2000" b="0" i="0" u="none" strike="noStrike" cap="none" normalizeH="0" baseline="0" dirty="0">
              <a:ln>
                <a:noFill/>
              </a:ln>
              <a:solidFill>
                <a:schemeClr val="tx1"/>
              </a:solidFill>
              <a:effectLst/>
              <a:latin typeface="Aptos" panose="020B00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GB" altLang="en-US" sz="2000" b="0" i="0" u="none" strike="noStrike" cap="none" normalizeH="0" baseline="0" dirty="0">
                <a:ln>
                  <a:noFill/>
                </a:ln>
                <a:solidFill>
                  <a:schemeClr val="tx1"/>
                </a:solidFill>
                <a:effectLst/>
                <a:latin typeface="Aptos" panose="020B0004020202020204" pitchFamily="34" charset="0"/>
              </a:rPr>
              <a:t>…….pays the said tax </a:t>
            </a:r>
            <a:r>
              <a:rPr kumimoji="0" lang="en-GB" altLang="en-US" sz="2000" b="1" i="0" u="sng" strike="noStrike" cap="none" normalizeH="0" baseline="0" dirty="0">
                <a:ln>
                  <a:noFill/>
                </a:ln>
                <a:solidFill>
                  <a:schemeClr val="tx1"/>
                </a:solidFill>
                <a:effectLst/>
                <a:latin typeface="Aptos" panose="020B0004020202020204" pitchFamily="34" charset="0"/>
              </a:rPr>
              <a:t>along with </a:t>
            </a:r>
            <a:r>
              <a:rPr kumimoji="0" lang="en-GB" altLang="en-US" sz="2000" b="0" i="0" u="none" strike="noStrike" cap="none" normalizeH="0" baseline="0" dirty="0">
                <a:ln>
                  <a:noFill/>
                </a:ln>
                <a:solidFill>
                  <a:schemeClr val="tx1"/>
                </a:solidFill>
                <a:effectLst/>
                <a:latin typeface="Aptos" panose="020B0004020202020204" pitchFamily="34" charset="0"/>
              </a:rPr>
              <a:t>interest</a:t>
            </a:r>
            <a:r>
              <a:rPr lang="en-US" altLang="en-US" sz="2000" dirty="0">
                <a:latin typeface="Aptos" panose="020B0004020202020204" pitchFamily="34" charset="0"/>
              </a:rPr>
              <a:t> within </a:t>
            </a:r>
            <a:r>
              <a:rPr lang="en-US" altLang="en-US" sz="2000" b="1" dirty="0">
                <a:solidFill>
                  <a:srgbClr val="FF0000"/>
                </a:solidFill>
                <a:latin typeface="Aptos" panose="020B0004020202020204" pitchFamily="34" charset="0"/>
              </a:rPr>
              <a:t>THIRTY DAYS </a:t>
            </a:r>
            <a:r>
              <a:rPr lang="en-US" altLang="en-US" sz="2000" dirty="0">
                <a:latin typeface="Aptos" panose="020B0004020202020204" pitchFamily="34" charset="0"/>
              </a:rPr>
              <a:t>of </a:t>
            </a:r>
            <a:r>
              <a:rPr lang="en-US" altLang="en-US" sz="2000" dirty="0" err="1">
                <a:latin typeface="Aptos" panose="020B0004020202020204" pitchFamily="34" charset="0"/>
              </a:rPr>
              <a:t>DoC</a:t>
            </a:r>
            <a:r>
              <a:rPr lang="en-US" altLang="en-US" sz="2000" dirty="0">
                <a:latin typeface="Aptos" panose="020B0004020202020204" pitchFamily="34" charset="0"/>
              </a:rPr>
              <a:t> of SCN | </a:t>
            </a:r>
            <a:r>
              <a:rPr lang="en-US" altLang="en-US" sz="2000" b="1" dirty="0">
                <a:solidFill>
                  <a:srgbClr val="FF0000"/>
                </a:solidFill>
                <a:latin typeface="Aptos" panose="020B0004020202020204" pitchFamily="34" charset="0"/>
              </a:rPr>
              <a:t>PENALTY = 25% of the tax demand proposed in the notice.</a:t>
            </a: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endParaRPr lang="en-US" altLang="en-US" sz="2000" b="1" dirty="0">
              <a:solidFill>
                <a:srgbClr val="FF0000"/>
              </a:solidFill>
              <a:latin typeface="Aptos" panose="020B0004020202020204" pitchFamily="34" charset="0"/>
            </a:endParaRPr>
          </a:p>
          <a:p>
            <a:pPr marL="342900" indent="-342900" algn="just" eaLnBrk="0" fontAlgn="base" hangingPunct="0">
              <a:lnSpc>
                <a:spcPct val="150000"/>
              </a:lnSpc>
              <a:spcBef>
                <a:spcPct val="0"/>
              </a:spcBef>
              <a:spcAft>
                <a:spcPct val="0"/>
              </a:spcAft>
              <a:buFont typeface="Wingdings" panose="05000000000000000000" pitchFamily="2" charset="2"/>
              <a:buChar char="§"/>
            </a:pPr>
            <a:r>
              <a:rPr kumimoji="0" lang="en-GB" altLang="en-US" sz="2000" b="0" i="0" u="none" strike="noStrike" cap="none" normalizeH="0" baseline="0" dirty="0">
                <a:ln>
                  <a:noFill/>
                </a:ln>
                <a:solidFill>
                  <a:schemeClr val="tx1"/>
                </a:solidFill>
                <a:effectLst/>
                <a:latin typeface="Aptos" panose="020B0004020202020204" pitchFamily="34" charset="0"/>
              </a:rPr>
              <a:t>…….pays the said tax </a:t>
            </a:r>
            <a:r>
              <a:rPr kumimoji="0" lang="en-GB" altLang="en-US" sz="2000" b="1" i="0" u="sng" strike="noStrike" cap="none" normalizeH="0" baseline="0" dirty="0">
                <a:ln>
                  <a:noFill/>
                </a:ln>
                <a:solidFill>
                  <a:schemeClr val="tx1"/>
                </a:solidFill>
                <a:effectLst/>
                <a:latin typeface="Aptos" panose="020B0004020202020204" pitchFamily="34" charset="0"/>
              </a:rPr>
              <a:t>along with </a:t>
            </a:r>
            <a:r>
              <a:rPr kumimoji="0" lang="en-GB" altLang="en-US" sz="2000" b="0" i="0" u="none" strike="noStrike" cap="none" normalizeH="0" baseline="0" dirty="0">
                <a:ln>
                  <a:noFill/>
                </a:ln>
                <a:solidFill>
                  <a:schemeClr val="tx1"/>
                </a:solidFill>
                <a:effectLst/>
                <a:latin typeface="Aptos" panose="020B0004020202020204" pitchFamily="34" charset="0"/>
              </a:rPr>
              <a:t>interest</a:t>
            </a:r>
            <a:r>
              <a:rPr lang="en-US" altLang="en-US" sz="2000" dirty="0">
                <a:latin typeface="Aptos" panose="020B0004020202020204" pitchFamily="34" charset="0"/>
              </a:rPr>
              <a:t> within </a:t>
            </a:r>
            <a:r>
              <a:rPr lang="en-US" altLang="en-US" sz="2000" b="1" dirty="0">
                <a:solidFill>
                  <a:srgbClr val="FF0000"/>
                </a:solidFill>
                <a:latin typeface="Aptos" panose="020B0004020202020204" pitchFamily="34" charset="0"/>
              </a:rPr>
              <a:t>THIRTY DAYS </a:t>
            </a:r>
            <a:r>
              <a:rPr lang="en-US" altLang="en-US" sz="2000" dirty="0">
                <a:latin typeface="Aptos" panose="020B0004020202020204" pitchFamily="34" charset="0"/>
              </a:rPr>
              <a:t>of </a:t>
            </a:r>
            <a:r>
              <a:rPr lang="en-US" altLang="en-US" sz="2000" dirty="0" err="1">
                <a:latin typeface="Aptos" panose="020B0004020202020204" pitchFamily="34" charset="0"/>
              </a:rPr>
              <a:t>DoC</a:t>
            </a:r>
            <a:r>
              <a:rPr lang="en-US" altLang="en-US" sz="2000" dirty="0">
                <a:latin typeface="Aptos" panose="020B0004020202020204" pitchFamily="34" charset="0"/>
              </a:rPr>
              <a:t> of Order | </a:t>
            </a:r>
            <a:r>
              <a:rPr lang="en-US" altLang="en-US" sz="2000" b="1" dirty="0">
                <a:solidFill>
                  <a:srgbClr val="FF0000"/>
                </a:solidFill>
                <a:latin typeface="Aptos" panose="020B0004020202020204" pitchFamily="34" charset="0"/>
              </a:rPr>
              <a:t>PENALTY = 50% of the tax demand proposed in the notice.</a:t>
            </a:r>
          </a:p>
        </p:txBody>
      </p:sp>
    </p:spTree>
    <p:extLst>
      <p:ext uri="{BB962C8B-B14F-4D97-AF65-F5344CB8AC3E}">
        <p14:creationId xmlns:p14="http://schemas.microsoft.com/office/powerpoint/2010/main" val="110629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Freeform: Shape 2">
            <a:extLst>
              <a:ext uri="{FF2B5EF4-FFF2-40B4-BE49-F238E27FC236}">
                <a16:creationId xmlns:a16="http://schemas.microsoft.com/office/drawing/2014/main" xmlns="" id="{9208CB1B-4D9C-C1D6-573B-28934C00AA03}"/>
              </a:ext>
            </a:extLst>
          </p:cNvPr>
          <p:cNvSpPr/>
          <p:nvPr/>
        </p:nvSpPr>
        <p:spPr>
          <a:xfrm flipH="1">
            <a:off x="842716" y="2296920"/>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3EA2"/>
              </a:solidFill>
            </a:endParaRPr>
          </a:p>
        </p:txBody>
      </p:sp>
      <p:sp>
        <p:nvSpPr>
          <p:cNvPr id="4" name="Freeform: Shape 3">
            <a:extLst>
              <a:ext uri="{FF2B5EF4-FFF2-40B4-BE49-F238E27FC236}">
                <a16:creationId xmlns:a16="http://schemas.microsoft.com/office/drawing/2014/main" xmlns="" id="{13F58AC4-B1F0-4612-F90A-1DAB7D878396}"/>
              </a:ext>
            </a:extLst>
          </p:cNvPr>
          <p:cNvSpPr/>
          <p:nvPr/>
        </p:nvSpPr>
        <p:spPr>
          <a:xfrm flipH="1">
            <a:off x="1123437" y="1976100"/>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5" name="Freeform: Shape 4">
            <a:extLst>
              <a:ext uri="{FF2B5EF4-FFF2-40B4-BE49-F238E27FC236}">
                <a16:creationId xmlns:a16="http://schemas.microsoft.com/office/drawing/2014/main" xmlns="" id="{67790A8D-E319-7BAC-48EA-246623AFED68}"/>
              </a:ext>
            </a:extLst>
          </p:cNvPr>
          <p:cNvSpPr/>
          <p:nvPr/>
        </p:nvSpPr>
        <p:spPr>
          <a:xfrm>
            <a:off x="10618617" y="2224645"/>
            <a:ext cx="803057" cy="2987624"/>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7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 name="Freeform: Shape 5">
            <a:extLst>
              <a:ext uri="{FF2B5EF4-FFF2-40B4-BE49-F238E27FC236}">
                <a16:creationId xmlns:a16="http://schemas.microsoft.com/office/drawing/2014/main" xmlns="" id="{4CF4CDA6-7780-35E2-69F6-EE4576B20BBF}"/>
              </a:ext>
            </a:extLst>
          </p:cNvPr>
          <p:cNvSpPr/>
          <p:nvPr/>
        </p:nvSpPr>
        <p:spPr>
          <a:xfrm>
            <a:off x="10338102" y="1932097"/>
            <a:ext cx="792000" cy="3557480"/>
          </a:xfrm>
          <a:custGeom>
            <a:avLst/>
            <a:gdLst/>
            <a:ahLst/>
            <a:cxnLst/>
            <a:rect l="l" t="t" r="r" b="b"/>
            <a:pathLst>
              <a:path w="803057" h="4649588">
                <a:moveTo>
                  <a:pt x="6685" y="0"/>
                </a:moveTo>
                <a:lnTo>
                  <a:pt x="236245" y="0"/>
                </a:lnTo>
                <a:lnTo>
                  <a:pt x="803057" y="2324794"/>
                </a:lnTo>
                <a:lnTo>
                  <a:pt x="236245" y="4649588"/>
                </a:lnTo>
                <a:lnTo>
                  <a:pt x="0" y="4649588"/>
                </a:lnTo>
                <a:lnTo>
                  <a:pt x="504692" y="2309296"/>
                </a:lnTo>
                <a:lnTo>
                  <a:pt x="6685" y="0"/>
                </a:lnTo>
                <a:close/>
              </a:path>
            </a:pathLst>
          </a:custGeom>
          <a:solidFill>
            <a:srgbClr val="003EA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ACE2F4"/>
              </a:solidFill>
            </a:endParaRPr>
          </a:p>
        </p:txBody>
      </p:sp>
      <p:sp>
        <p:nvSpPr>
          <p:cNvPr id="26" name="TextBox 25">
            <a:extLst>
              <a:ext uri="{FF2B5EF4-FFF2-40B4-BE49-F238E27FC236}">
                <a16:creationId xmlns:a16="http://schemas.microsoft.com/office/drawing/2014/main" xmlns="" id="{83420600-A1AF-3426-AA1B-CD6BB7289B26}"/>
              </a:ext>
            </a:extLst>
          </p:cNvPr>
          <p:cNvSpPr txBox="1"/>
          <p:nvPr/>
        </p:nvSpPr>
        <p:spPr>
          <a:xfrm>
            <a:off x="1390649" y="3287570"/>
            <a:ext cx="9433393" cy="861774"/>
          </a:xfrm>
          <a:prstGeom prst="rect">
            <a:avLst/>
          </a:prstGeom>
          <a:noFill/>
        </p:spPr>
        <p:txBody>
          <a:bodyPr wrap="square" rtlCol="0">
            <a:spAutoFit/>
          </a:bodyPr>
          <a:lstStyle/>
          <a:p>
            <a:pPr algn="ctr"/>
            <a:r>
              <a:rPr lang="en-US" sz="5000" b="1" u="sng" dirty="0">
                <a:solidFill>
                  <a:srgbClr val="12254A"/>
                </a:solidFill>
                <a:latin typeface="Century Schoolbook" panose="02040604050505020304" pitchFamily="18" charset="0"/>
              </a:rPr>
              <a:t>UNDERSTANDING SEC. 76</a:t>
            </a:r>
            <a:endParaRPr lang="en-IN" sz="5000" b="1" u="sng" dirty="0">
              <a:solidFill>
                <a:srgbClr val="12254A"/>
              </a:solidFill>
              <a:latin typeface="Century Schoolbook" panose="02040604050505020304" pitchFamily="18" charset="0"/>
            </a:endParaRPr>
          </a:p>
        </p:txBody>
      </p:sp>
    </p:spTree>
    <p:extLst>
      <p:ext uri="{BB962C8B-B14F-4D97-AF65-F5344CB8AC3E}">
        <p14:creationId xmlns:p14="http://schemas.microsoft.com/office/powerpoint/2010/main" val="143295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D804BE-3C6B-91D2-BEC0-9CC212433546}"/>
            </a:ext>
          </a:extLst>
        </p:cNvPr>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xmlns="" id="{8FE5F3B8-D673-414D-8FE0-5ADB474879A2}"/>
              </a:ext>
            </a:extLst>
          </p:cNvPr>
          <p:cNvSpPr/>
          <p:nvPr/>
        </p:nvSpPr>
        <p:spPr>
          <a:xfrm>
            <a:off x="24042" y="6561756"/>
            <a:ext cx="1152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xmlns="" id="{E63EF7B7-C88F-4B5D-9B0B-04BDBAEC6A93}"/>
              </a:ext>
            </a:extLst>
          </p:cNvPr>
          <p:cNvSpPr/>
          <p:nvPr/>
        </p:nvSpPr>
        <p:spPr>
          <a:xfrm>
            <a:off x="24043" y="530954"/>
            <a:ext cx="12192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Freeform: Shape 33">
            <a:extLst>
              <a:ext uri="{FF2B5EF4-FFF2-40B4-BE49-F238E27FC236}">
                <a16:creationId xmlns:a16="http://schemas.microsoft.com/office/drawing/2014/main" xmlns="" id="{ECA97704-09A1-E100-F41F-1FE5DBDE47D6}"/>
              </a:ext>
            </a:extLst>
          </p:cNvPr>
          <p:cNvSpPr/>
          <p:nvPr/>
        </p:nvSpPr>
        <p:spPr>
          <a:xfrm>
            <a:off x="12167956" y="-36412"/>
            <a:ext cx="24044" cy="36413"/>
          </a:xfrm>
          <a:custGeom>
            <a:avLst/>
            <a:gdLst>
              <a:gd name="connsiteX0" fmla="*/ 24044 w 24044"/>
              <a:gd name="connsiteY0" fmla="*/ 0 h 36413"/>
              <a:gd name="connsiteX1" fmla="*/ 24044 w 24044"/>
              <a:gd name="connsiteY1" fmla="*/ 36413 h 36413"/>
              <a:gd name="connsiteX2" fmla="*/ 0 w 24044"/>
              <a:gd name="connsiteY2" fmla="*/ 36413 h 36413"/>
              <a:gd name="connsiteX3" fmla="*/ 24044 w 24044"/>
              <a:gd name="connsiteY3" fmla="*/ 0 h 36413"/>
            </a:gdLst>
            <a:ahLst/>
            <a:cxnLst>
              <a:cxn ang="0">
                <a:pos x="connsiteX0" y="connsiteY0"/>
              </a:cxn>
              <a:cxn ang="0">
                <a:pos x="connsiteX1" y="connsiteY1"/>
              </a:cxn>
              <a:cxn ang="0">
                <a:pos x="connsiteX2" y="connsiteY2"/>
              </a:cxn>
              <a:cxn ang="0">
                <a:pos x="connsiteX3" y="connsiteY3"/>
              </a:cxn>
            </a:cxnLst>
            <a:rect l="l" t="t" r="r" b="b"/>
            <a:pathLst>
              <a:path w="24044" h="36413">
                <a:moveTo>
                  <a:pt x="24044" y="0"/>
                </a:moveTo>
                <a:lnTo>
                  <a:pt x="24044" y="36413"/>
                </a:lnTo>
                <a:lnTo>
                  <a:pt x="0" y="36413"/>
                </a:lnTo>
                <a:lnTo>
                  <a:pt x="2404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xmlns="" id="{96DF9D0D-172C-0503-B458-E57374C96F9A}"/>
              </a:ext>
            </a:extLst>
          </p:cNvPr>
          <p:cNvSpPr/>
          <p:nvPr/>
        </p:nvSpPr>
        <p:spPr>
          <a:xfrm>
            <a:off x="24043" y="6265005"/>
            <a:ext cx="1008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Rounded Corners 21">
            <a:extLst>
              <a:ext uri="{FF2B5EF4-FFF2-40B4-BE49-F238E27FC236}">
                <a16:creationId xmlns:a16="http://schemas.microsoft.com/office/drawing/2014/main" xmlns="" id="{BDFD7313-348B-0D8D-B62C-61E3BDB2E41F}"/>
              </a:ext>
            </a:extLst>
          </p:cNvPr>
          <p:cNvSpPr/>
          <p:nvPr/>
        </p:nvSpPr>
        <p:spPr>
          <a:xfrm>
            <a:off x="24043" y="6413380"/>
            <a:ext cx="10800000" cy="86400"/>
          </a:xfrm>
          <a:prstGeom prst="roundRect">
            <a:avLst/>
          </a:prstGeom>
          <a:solidFill>
            <a:srgbClr val="1F2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xmlns="" id="{51963F1E-5076-0615-C370-B6DFA9ADADFE}"/>
              </a:ext>
            </a:extLst>
          </p:cNvPr>
          <p:cNvSpPr txBox="1"/>
          <p:nvPr/>
        </p:nvSpPr>
        <p:spPr>
          <a:xfrm>
            <a:off x="311149" y="677065"/>
            <a:ext cx="5784851" cy="5587940"/>
          </a:xfrm>
          <a:prstGeom prst="rect">
            <a:avLst/>
          </a:prstGeom>
          <a:noFill/>
        </p:spPr>
        <p:txBody>
          <a:bodyPr wrap="square">
            <a:spAutoFit/>
          </a:bodyPr>
          <a:lstStyle/>
          <a:p>
            <a:pPr>
              <a:lnSpc>
                <a:spcPct val="150000"/>
              </a:lnSpc>
            </a:pPr>
            <a:r>
              <a:rPr lang="en-GB" sz="2000" b="1" u="sng" dirty="0">
                <a:latin typeface="Aptos" panose="020B0004020202020204" pitchFamily="34" charset="0"/>
              </a:rPr>
              <a:t>SECTION 76 </a:t>
            </a: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It safeguards the government's financial interests.</a:t>
            </a:r>
          </a:p>
          <a:p>
            <a:pPr marL="285750" indent="-285750" algn="just">
              <a:lnSpc>
                <a:spcPct val="150000"/>
              </a:lnSpc>
              <a:buFont typeface="Wingdings" panose="05000000000000000000" pitchFamily="2" charset="2"/>
              <a:buChar char="§"/>
            </a:pPr>
            <a:endParaRPr lang="en-GB" sz="2000" dirty="0">
              <a:latin typeface="Aptos" panose="020B0004020202020204" pitchFamily="34" charset="0"/>
            </a:endParaRP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Section 76 outlines the overriding effect of demand and recovery proceedings.</a:t>
            </a:r>
          </a:p>
          <a:p>
            <a:pPr marL="285750" indent="-285750" algn="just">
              <a:lnSpc>
                <a:spcPct val="150000"/>
              </a:lnSpc>
              <a:buFont typeface="Wingdings" panose="05000000000000000000" pitchFamily="2" charset="2"/>
              <a:buChar char="§"/>
            </a:pPr>
            <a:endParaRPr lang="en-GB" sz="2000" dirty="0">
              <a:latin typeface="Aptos" panose="020B0004020202020204" pitchFamily="34" charset="0"/>
            </a:endParaRPr>
          </a:p>
          <a:p>
            <a:pPr marL="285750" indent="-285750" algn="just">
              <a:lnSpc>
                <a:spcPct val="150000"/>
              </a:lnSpc>
              <a:buFont typeface="Wingdings" panose="05000000000000000000" pitchFamily="2" charset="2"/>
              <a:buChar char="§"/>
            </a:pPr>
            <a:r>
              <a:rPr lang="en-GB" sz="2000" dirty="0">
                <a:latin typeface="Aptos" panose="020B0004020202020204" pitchFamily="34" charset="0"/>
              </a:rPr>
              <a:t>It states that any order, direction, or decree issued by an appellate authority, tribunal, or court under the CGST Act or any other law cannot hinder the government's power to recover tax dues.</a:t>
            </a:r>
            <a:endParaRPr lang="en-IN" sz="2000" dirty="0">
              <a:latin typeface="Aptos" panose="020B0004020202020204" pitchFamily="34" charset="0"/>
            </a:endParaRPr>
          </a:p>
        </p:txBody>
      </p:sp>
      <p:sp>
        <p:nvSpPr>
          <p:cNvPr id="4" name="TextBox 3">
            <a:extLst>
              <a:ext uri="{FF2B5EF4-FFF2-40B4-BE49-F238E27FC236}">
                <a16:creationId xmlns:a16="http://schemas.microsoft.com/office/drawing/2014/main" xmlns="" id="{B9A1C39F-9C67-CF48-6067-3ABBD1365846}"/>
              </a:ext>
            </a:extLst>
          </p:cNvPr>
          <p:cNvSpPr txBox="1"/>
          <p:nvPr/>
        </p:nvSpPr>
        <p:spPr>
          <a:xfrm>
            <a:off x="209984" y="119693"/>
            <a:ext cx="11572417" cy="477054"/>
          </a:xfrm>
          <a:prstGeom prst="rect">
            <a:avLst/>
          </a:prstGeom>
          <a:noFill/>
        </p:spPr>
        <p:txBody>
          <a:bodyPr wrap="square" rtlCol="0">
            <a:spAutoFit/>
          </a:bodyPr>
          <a:lstStyle/>
          <a:p>
            <a:r>
              <a:rPr lang="en-GB" sz="2500" b="1" dirty="0">
                <a:solidFill>
                  <a:srgbClr val="12254A"/>
                </a:solidFill>
                <a:latin typeface="Aptos" panose="020B0004020202020204" pitchFamily="34" charset="0"/>
              </a:rPr>
              <a:t>UNDERSTANDING THE IMPACT OF SEC. 76 OF THE CGST ACT, 2017</a:t>
            </a:r>
            <a:endParaRPr lang="en-IN" sz="2500" b="1" dirty="0">
              <a:solidFill>
                <a:srgbClr val="12254A"/>
              </a:solidFill>
              <a:latin typeface="Aptos" panose="020B0004020202020204" pitchFamily="34" charset="0"/>
            </a:endParaRPr>
          </a:p>
        </p:txBody>
      </p:sp>
      <p:sp>
        <p:nvSpPr>
          <p:cNvPr id="5" name="AutoShape 2" descr="selected image preview">
            <a:extLst>
              <a:ext uri="{FF2B5EF4-FFF2-40B4-BE49-F238E27FC236}">
                <a16:creationId xmlns:a16="http://schemas.microsoft.com/office/drawing/2014/main" xmlns="" id="{D02A6780-318F-159C-C961-DFD48FA02D3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8">
            <a:extLst>
              <a:ext uri="{FF2B5EF4-FFF2-40B4-BE49-F238E27FC236}">
                <a16:creationId xmlns:a16="http://schemas.microsoft.com/office/drawing/2014/main" xmlns="" id="{7E2D5866-3141-463F-98CF-44C7A2DB9C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3106" y="735774"/>
            <a:ext cx="5257800" cy="5424055"/>
          </a:xfrm>
          <a:prstGeom prst="rect">
            <a:avLst/>
          </a:prstGeom>
        </p:spPr>
      </p:pic>
    </p:spTree>
    <p:extLst>
      <p:ext uri="{BB962C8B-B14F-4D97-AF65-F5344CB8AC3E}">
        <p14:creationId xmlns:p14="http://schemas.microsoft.com/office/powerpoint/2010/main" val="284637460"/>
      </p:ext>
    </p:extLst>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2013 - 2022"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0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5C37371-A9D8-434D-8BAD-038649321BB5}">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Gallery</Template>
  <TotalTime>2754</TotalTime>
  <Words>1287</Words>
  <Application>Microsoft Office PowerPoint</Application>
  <PresentationFormat>Custom</PresentationFormat>
  <Paragraphs>151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Introduction to GST Notices &amp; Analysis of common SCNs demanding GST [SCNs U/s. 73, 74, 76 etc.]              - CA. Shaikh Abdul Samad. 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 not pray for an easy life, pray for the strength to endeavor.                            - Bruce Lee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Sanjiv Shah and Associates</dc:creator>
  <cp:lastModifiedBy>admin</cp:lastModifiedBy>
  <cp:revision>105</cp:revision>
  <dcterms:created xsi:type="dcterms:W3CDTF">2023-02-01T09:55:46Z</dcterms:created>
  <dcterms:modified xsi:type="dcterms:W3CDTF">2024-06-19T12:40:47Z</dcterms:modified>
</cp:coreProperties>
</file>